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89" r:id="rId3"/>
    <p:sldId id="278" r:id="rId4"/>
    <p:sldId id="265" r:id="rId5"/>
    <p:sldId id="276" r:id="rId6"/>
    <p:sldId id="285" r:id="rId7"/>
    <p:sldId id="294" r:id="rId8"/>
    <p:sldId id="284" r:id="rId9"/>
    <p:sldId id="293" r:id="rId10"/>
    <p:sldId id="292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865"/>
    <a:srgbClr val="BB6560"/>
    <a:srgbClr val="A74D46"/>
    <a:srgbClr val="BA5D41"/>
    <a:srgbClr val="3B3739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1" autoAdjust="0"/>
  </p:normalViewPr>
  <p:slideViewPr>
    <p:cSldViewPr snapToGrid="0" snapToObjects="1">
      <p:cViewPr>
        <p:scale>
          <a:sx n="83" d="100"/>
          <a:sy n="83" d="100"/>
        </p:scale>
        <p:origin x="-1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E22F9-1CBE-4EE3-A406-20D8F957AF60}" type="doc">
      <dgm:prSet loTypeId="urn:microsoft.com/office/officeart/2005/8/layout/pyramid2" loCatId="pyramid" qsTypeId="urn:microsoft.com/office/officeart/2005/8/quickstyle/3d8" qsCatId="3D" csTypeId="urn:microsoft.com/office/officeart/2005/8/colors/colorful2" csCatId="colorful" phldr="1"/>
      <dgm:spPr/>
    </dgm:pt>
    <dgm:pt modelId="{67EC5865-1D9A-4EB4-9BF2-2485FF1EBA01}">
      <dgm:prSet phldrT="[Text]" custT="1"/>
      <dgm:spPr/>
      <dgm:t>
        <a:bodyPr/>
        <a:lstStyle/>
        <a:p>
          <a:pPr algn="l"/>
          <a:r>
            <a:rPr lang="zh-TW" altLang="en-US" sz="2400" dirty="0" smtClean="0">
              <a:latin typeface="BiauKai"/>
              <a:ea typeface="BiauKai"/>
              <a:cs typeface="BiauKai"/>
            </a:rPr>
            <a:t>綠茶的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560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sz="2400" dirty="0" smtClean="0">
              <a:latin typeface="BiauKai"/>
              <a:ea typeface="BiauKai"/>
              <a:cs typeface="BiauKai"/>
            </a:rPr>
            <a:t>  (2)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6645BB46-46C9-4F19-B67B-8958C2611F53}" type="parTrans" cxnId="{040E73F5-EBE3-44F6-9384-1FBFBDF22569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B0B65BED-1C95-4D31-A5EC-710BBF55A9FE}" type="sibTrans" cxnId="{040E73F5-EBE3-44F6-9384-1FBFBDF22569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DEAFB17E-C9AE-47F0-96E9-12A4617F377D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BiauKai"/>
              <a:ea typeface="BiauKai"/>
              <a:cs typeface="BiauKai"/>
            </a:rPr>
            <a:t>CoQ10 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794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sz="2400" dirty="0" smtClean="0">
              <a:latin typeface="BiauKai"/>
              <a:ea typeface="BiauKai"/>
              <a:cs typeface="BiauKai"/>
            </a:rPr>
            <a:t> (2)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DCD41E35-D55C-424C-AEE7-0B18EA0A0AB7}" type="parTrans" cxnId="{269E501F-524A-4405-9A59-4CD7727BE4A4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C23E265F-CDCA-4E70-A683-5BEEC2A4E5D0}" type="sibTrans" cxnId="{269E501F-524A-4405-9A59-4CD7727BE4A4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6F76B865-1276-4D7C-990A-1C1E6B823C13}">
      <dgm:prSet custT="1"/>
      <dgm:spPr/>
      <dgm:t>
        <a:bodyPr/>
        <a:lstStyle/>
        <a:p>
          <a:pPr algn="l"/>
          <a:r>
            <a:rPr lang="zh-TW" altLang="en-US" sz="2400" dirty="0" smtClean="0">
              <a:latin typeface="BiauKai"/>
              <a:ea typeface="BiauKai"/>
              <a:cs typeface="BiauKai"/>
            </a:rPr>
            <a:t>維生素</a:t>
          </a:r>
          <a:r>
            <a:rPr lang="en-US" sz="2400" dirty="0" smtClean="0">
              <a:latin typeface="BiauKai"/>
              <a:ea typeface="BiauKai"/>
              <a:cs typeface="BiauKai"/>
            </a:rPr>
            <a:t>E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550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sz="2400" dirty="0" smtClean="0">
              <a:latin typeface="BiauKai"/>
              <a:ea typeface="BiauKai"/>
              <a:cs typeface="BiauKai"/>
            </a:rPr>
            <a:t>  (1)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59B25FD7-87B7-4519-B092-32D5932320F1}" type="parTrans" cxnId="{35E6B553-699C-4919-891B-7FBA606F1F6B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B3E20F69-540F-43A6-AA01-D5F11C7EFD67}" type="sibTrans" cxnId="{35E6B553-699C-4919-891B-7FBA606F1F6B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F5A71E8E-6110-4A9A-8027-6B7FB2F03277}">
      <dgm:prSet custT="1"/>
      <dgm:spPr/>
      <dgm:t>
        <a:bodyPr/>
        <a:lstStyle/>
        <a:p>
          <a:pPr algn="l"/>
          <a:r>
            <a:rPr lang="zh-TW" altLang="en-US" sz="2400" dirty="0" smtClean="0">
              <a:latin typeface="BiauKai"/>
              <a:ea typeface="BiauKai"/>
              <a:cs typeface="BiauKai"/>
            </a:rPr>
            <a:t>硫辛酸的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75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sz="2400" dirty="0" smtClean="0">
              <a:latin typeface="BiauKai"/>
              <a:ea typeface="BiauKai"/>
              <a:cs typeface="BiauKai"/>
            </a:rPr>
            <a:t>  (2)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D64EDAA9-8125-46B3-AEB4-1A7AC912A41D}" type="parTrans" cxnId="{314B78F7-8383-40C1-9199-F346A6E8B810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B835FD33-F88C-428F-9342-C94CA9B77851}" type="sibTrans" cxnId="{314B78F7-8383-40C1-9199-F346A6E8B810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702DCA12-287A-44E3-9DF7-937D85882FED}">
      <dgm:prSet custT="1"/>
      <dgm:spPr/>
      <dgm:t>
        <a:bodyPr/>
        <a:lstStyle/>
        <a:p>
          <a:pPr algn="l"/>
          <a:r>
            <a:rPr lang="en-US" sz="2400" dirty="0" smtClean="0">
              <a:latin typeface="BiauKai"/>
              <a:ea typeface="BiauKai"/>
              <a:cs typeface="BiauKai"/>
            </a:rPr>
            <a:t>  </a:t>
          </a:r>
          <a:r>
            <a:rPr lang="el-GR" sz="2400" dirty="0" smtClean="0">
              <a:latin typeface="BiauKai"/>
              <a:ea typeface="BiauKai"/>
              <a:cs typeface="BiauKai"/>
            </a:rPr>
            <a:t>β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胡蘿蔔素的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36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(1)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791BB074-105B-443F-B868-AE303BD590FB}" type="parTrans" cxnId="{8BA6AA13-07A1-4209-9961-0A0977B42EAE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549E2A7C-9159-4250-8429-8B7AE6D133F0}" type="sibTrans" cxnId="{8BA6AA13-07A1-4209-9961-0A0977B42EAE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B819D70D-8650-4B30-842D-54753EB7462D}">
      <dgm:prSet phldrT="[Text]" custT="1"/>
      <dgm:spPr/>
      <dgm:t>
        <a:bodyPr/>
        <a:lstStyle/>
        <a:p>
          <a:pPr algn="l"/>
          <a:r>
            <a:rPr lang="zh-TW" altLang="en-US" sz="2400" dirty="0" smtClean="0">
              <a:latin typeface="BiauKai"/>
              <a:ea typeface="BiauKai"/>
              <a:cs typeface="BiauKai"/>
            </a:rPr>
            <a:t>維生素</a:t>
          </a:r>
          <a:r>
            <a:rPr lang="en-US" sz="2400" dirty="0" smtClean="0">
              <a:latin typeface="BiauKai"/>
              <a:ea typeface="BiauKai"/>
              <a:cs typeface="BiauKai"/>
            </a:rPr>
            <a:t>C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dirty="0" smtClean="0">
              <a:latin typeface="BiauKai"/>
              <a:ea typeface="BiauKai"/>
              <a:cs typeface="BiauKai"/>
            </a:rPr>
            <a:t>6000</a:t>
          </a:r>
          <a:r>
            <a:rPr lang="zh-TW" altLang="en-US" sz="2400" dirty="0" smtClean="0">
              <a:latin typeface="BiauKai"/>
              <a:ea typeface="BiauKai"/>
              <a:cs typeface="BiauKai"/>
            </a:rPr>
            <a:t>倍</a:t>
          </a:r>
          <a:r>
            <a:rPr lang="en-US" sz="2400" dirty="0" smtClean="0">
              <a:latin typeface="BiauKai"/>
              <a:ea typeface="BiauKai"/>
              <a:cs typeface="BiauKai"/>
            </a:rPr>
            <a:t>  (2)</a:t>
          </a:r>
          <a:endParaRPr lang="en-US" sz="2400" dirty="0">
            <a:latin typeface="BiauKai"/>
            <a:ea typeface="BiauKai"/>
            <a:cs typeface="BiauKai"/>
          </a:endParaRPr>
        </a:p>
      </dgm:t>
    </dgm:pt>
    <dgm:pt modelId="{0BE4D624-F208-4BAC-95EB-629A18A56982}" type="sibTrans" cxnId="{78C37F2C-2B83-40B2-896E-0942B7768FB2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2CF234A6-42A6-4C8E-8B56-35FE36C08410}" type="parTrans" cxnId="{78C37F2C-2B83-40B2-896E-0942B7768FB2}">
      <dgm:prSet/>
      <dgm:spPr/>
      <dgm:t>
        <a:bodyPr/>
        <a:lstStyle/>
        <a:p>
          <a:pPr algn="l"/>
          <a:endParaRPr lang="en-US" sz="2400">
            <a:latin typeface="BiauKai"/>
            <a:ea typeface="BiauKai"/>
            <a:cs typeface="BiauKai"/>
          </a:endParaRPr>
        </a:p>
      </dgm:t>
    </dgm:pt>
    <dgm:pt modelId="{966659AA-F995-40B5-8A4A-2A7CC8D0C11F}" type="pres">
      <dgm:prSet presAssocID="{2B5E22F9-1CBE-4EE3-A406-20D8F957AF60}" presName="compositeShape" presStyleCnt="0">
        <dgm:presLayoutVars>
          <dgm:dir/>
          <dgm:resizeHandles/>
        </dgm:presLayoutVars>
      </dgm:prSet>
      <dgm:spPr/>
    </dgm:pt>
    <dgm:pt modelId="{5C08C0FF-1650-4EF8-9AC5-47F5F98AE136}" type="pres">
      <dgm:prSet presAssocID="{2B5E22F9-1CBE-4EE3-A406-20D8F957AF60}" presName="pyramid" presStyleLbl="node1" presStyleIdx="0" presStyleCnt="1" custLinFactNeighborY="2613"/>
      <dgm:spPr>
        <a:solidFill>
          <a:srgbClr val="C00000"/>
        </a:solidFill>
      </dgm:spPr>
    </dgm:pt>
    <dgm:pt modelId="{86EB002F-2468-41F9-8AA5-8E839E119244}" type="pres">
      <dgm:prSet presAssocID="{2B5E22F9-1CBE-4EE3-A406-20D8F957AF60}" presName="theList" presStyleCnt="0"/>
      <dgm:spPr/>
    </dgm:pt>
    <dgm:pt modelId="{1D1EE813-AF5D-428F-BFB2-4C8C473D9F1C}" type="pres">
      <dgm:prSet presAssocID="{702DCA12-287A-44E3-9DF7-937D85882FE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3D00E-A15B-4BE2-B525-9FF44D7E07C5}" type="pres">
      <dgm:prSet presAssocID="{702DCA12-287A-44E3-9DF7-937D85882FED}" presName="aSpace" presStyleCnt="0"/>
      <dgm:spPr/>
    </dgm:pt>
    <dgm:pt modelId="{2F9B5464-6CD4-4D44-B7AA-16178294857E}" type="pres">
      <dgm:prSet presAssocID="{F5A71E8E-6110-4A9A-8027-6B7FB2F03277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05008-ADBA-4B46-9939-C98C366FC0E1}" type="pres">
      <dgm:prSet presAssocID="{F5A71E8E-6110-4A9A-8027-6B7FB2F03277}" presName="aSpace" presStyleCnt="0"/>
      <dgm:spPr/>
    </dgm:pt>
    <dgm:pt modelId="{1AC82C5B-861A-49A2-B238-33B89CA4F374}" type="pres">
      <dgm:prSet presAssocID="{6F76B865-1276-4D7C-990A-1C1E6B823C1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23C73-2418-40E1-94DB-F6F3C3D50100}" type="pres">
      <dgm:prSet presAssocID="{6F76B865-1276-4D7C-990A-1C1E6B823C13}" presName="aSpace" presStyleCnt="0"/>
      <dgm:spPr/>
    </dgm:pt>
    <dgm:pt modelId="{AFD235E8-4D03-4D1F-8387-A5F479BE3859}" type="pres">
      <dgm:prSet presAssocID="{67EC5865-1D9A-4EB4-9BF2-2485FF1EBA01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3357-727D-4DE7-A7DD-5BBFC002EC9E}" type="pres">
      <dgm:prSet presAssocID="{67EC5865-1D9A-4EB4-9BF2-2485FF1EBA01}" presName="aSpace" presStyleCnt="0"/>
      <dgm:spPr/>
    </dgm:pt>
    <dgm:pt modelId="{A69E311C-197B-4C26-ADD2-CA8D903E7044}" type="pres">
      <dgm:prSet presAssocID="{DEAFB17E-C9AE-47F0-96E9-12A4617F377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A4FBF-54C5-420F-8CC0-726CC4749854}" type="pres">
      <dgm:prSet presAssocID="{DEAFB17E-C9AE-47F0-96E9-12A4617F377D}" presName="aSpace" presStyleCnt="0"/>
      <dgm:spPr/>
    </dgm:pt>
    <dgm:pt modelId="{4C541240-258B-4EFE-BE63-7AFA749D8900}" type="pres">
      <dgm:prSet presAssocID="{B819D70D-8650-4B30-842D-54753EB7462D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DAA2F-8188-4825-A60A-08ABAD16B675}" type="pres">
      <dgm:prSet presAssocID="{B819D70D-8650-4B30-842D-54753EB7462D}" presName="aSpace" presStyleCnt="0"/>
      <dgm:spPr/>
    </dgm:pt>
  </dgm:ptLst>
  <dgm:cxnLst>
    <dgm:cxn modelId="{96E3CB60-4B53-481A-AF0B-9A05326263BF}" type="presOf" srcId="{67EC5865-1D9A-4EB4-9BF2-2485FF1EBA01}" destId="{AFD235E8-4D03-4D1F-8387-A5F479BE3859}" srcOrd="0" destOrd="0" presId="urn:microsoft.com/office/officeart/2005/8/layout/pyramid2"/>
    <dgm:cxn modelId="{314B78F7-8383-40C1-9199-F346A6E8B810}" srcId="{2B5E22F9-1CBE-4EE3-A406-20D8F957AF60}" destId="{F5A71E8E-6110-4A9A-8027-6B7FB2F03277}" srcOrd="1" destOrd="0" parTransId="{D64EDAA9-8125-46B3-AEB4-1A7AC912A41D}" sibTransId="{B835FD33-F88C-428F-9342-C94CA9B77851}"/>
    <dgm:cxn modelId="{35E6B553-699C-4919-891B-7FBA606F1F6B}" srcId="{2B5E22F9-1CBE-4EE3-A406-20D8F957AF60}" destId="{6F76B865-1276-4D7C-990A-1C1E6B823C13}" srcOrd="2" destOrd="0" parTransId="{59B25FD7-87B7-4519-B092-32D5932320F1}" sibTransId="{B3E20F69-540F-43A6-AA01-D5F11C7EFD67}"/>
    <dgm:cxn modelId="{8BA6AA13-07A1-4209-9961-0A0977B42EAE}" srcId="{2B5E22F9-1CBE-4EE3-A406-20D8F957AF60}" destId="{702DCA12-287A-44E3-9DF7-937D85882FED}" srcOrd="0" destOrd="0" parTransId="{791BB074-105B-443F-B868-AE303BD590FB}" sibTransId="{549E2A7C-9159-4250-8429-8B7AE6D133F0}"/>
    <dgm:cxn modelId="{36E0A1AA-DD76-40A3-9262-AEA505019226}" type="presOf" srcId="{6F76B865-1276-4D7C-990A-1C1E6B823C13}" destId="{1AC82C5B-861A-49A2-B238-33B89CA4F374}" srcOrd="0" destOrd="0" presId="urn:microsoft.com/office/officeart/2005/8/layout/pyramid2"/>
    <dgm:cxn modelId="{F24FFDCB-EE69-4D96-BD4A-706F39C1DA01}" type="presOf" srcId="{B819D70D-8650-4B30-842D-54753EB7462D}" destId="{4C541240-258B-4EFE-BE63-7AFA749D8900}" srcOrd="0" destOrd="0" presId="urn:microsoft.com/office/officeart/2005/8/layout/pyramid2"/>
    <dgm:cxn modelId="{364865E8-CE1B-4E86-9188-872630B8A7E8}" type="presOf" srcId="{702DCA12-287A-44E3-9DF7-937D85882FED}" destId="{1D1EE813-AF5D-428F-BFB2-4C8C473D9F1C}" srcOrd="0" destOrd="0" presId="urn:microsoft.com/office/officeart/2005/8/layout/pyramid2"/>
    <dgm:cxn modelId="{269E501F-524A-4405-9A59-4CD7727BE4A4}" srcId="{2B5E22F9-1CBE-4EE3-A406-20D8F957AF60}" destId="{DEAFB17E-C9AE-47F0-96E9-12A4617F377D}" srcOrd="4" destOrd="0" parTransId="{DCD41E35-D55C-424C-AEE7-0B18EA0A0AB7}" sibTransId="{C23E265F-CDCA-4E70-A683-5BEEC2A4E5D0}"/>
    <dgm:cxn modelId="{CCDFE874-7382-42E0-8C60-1A95135CABA8}" type="presOf" srcId="{2B5E22F9-1CBE-4EE3-A406-20D8F957AF60}" destId="{966659AA-F995-40B5-8A4A-2A7CC8D0C11F}" srcOrd="0" destOrd="0" presId="urn:microsoft.com/office/officeart/2005/8/layout/pyramid2"/>
    <dgm:cxn modelId="{CACA4BD8-B6C6-4E52-AB0F-14E8D8DA4797}" type="presOf" srcId="{F5A71E8E-6110-4A9A-8027-6B7FB2F03277}" destId="{2F9B5464-6CD4-4D44-B7AA-16178294857E}" srcOrd="0" destOrd="0" presId="urn:microsoft.com/office/officeart/2005/8/layout/pyramid2"/>
    <dgm:cxn modelId="{040E73F5-EBE3-44F6-9384-1FBFBDF22569}" srcId="{2B5E22F9-1CBE-4EE3-A406-20D8F957AF60}" destId="{67EC5865-1D9A-4EB4-9BF2-2485FF1EBA01}" srcOrd="3" destOrd="0" parTransId="{6645BB46-46C9-4F19-B67B-8958C2611F53}" sibTransId="{B0B65BED-1C95-4D31-A5EC-710BBF55A9FE}"/>
    <dgm:cxn modelId="{78C37F2C-2B83-40B2-896E-0942B7768FB2}" srcId="{2B5E22F9-1CBE-4EE3-A406-20D8F957AF60}" destId="{B819D70D-8650-4B30-842D-54753EB7462D}" srcOrd="5" destOrd="0" parTransId="{2CF234A6-42A6-4C8E-8B56-35FE36C08410}" sibTransId="{0BE4D624-F208-4BAC-95EB-629A18A56982}"/>
    <dgm:cxn modelId="{C9B9A8AA-2608-4529-959D-BEE50DE82F6D}" type="presOf" srcId="{DEAFB17E-C9AE-47F0-96E9-12A4617F377D}" destId="{A69E311C-197B-4C26-ADD2-CA8D903E7044}" srcOrd="0" destOrd="0" presId="urn:microsoft.com/office/officeart/2005/8/layout/pyramid2"/>
    <dgm:cxn modelId="{49ADE53C-0885-4B35-B235-94473BD00B1D}" type="presParOf" srcId="{966659AA-F995-40B5-8A4A-2A7CC8D0C11F}" destId="{5C08C0FF-1650-4EF8-9AC5-47F5F98AE136}" srcOrd="0" destOrd="0" presId="urn:microsoft.com/office/officeart/2005/8/layout/pyramid2"/>
    <dgm:cxn modelId="{DA7CDE29-7230-46D4-9E93-CF1B60E09560}" type="presParOf" srcId="{966659AA-F995-40B5-8A4A-2A7CC8D0C11F}" destId="{86EB002F-2468-41F9-8AA5-8E839E119244}" srcOrd="1" destOrd="0" presId="urn:microsoft.com/office/officeart/2005/8/layout/pyramid2"/>
    <dgm:cxn modelId="{CB94735A-F116-465B-A9AC-5CD2FC12578D}" type="presParOf" srcId="{86EB002F-2468-41F9-8AA5-8E839E119244}" destId="{1D1EE813-AF5D-428F-BFB2-4C8C473D9F1C}" srcOrd="0" destOrd="0" presId="urn:microsoft.com/office/officeart/2005/8/layout/pyramid2"/>
    <dgm:cxn modelId="{D70EACC4-0851-427C-9A56-6037F0C5BB0F}" type="presParOf" srcId="{86EB002F-2468-41F9-8AA5-8E839E119244}" destId="{F483D00E-A15B-4BE2-B525-9FF44D7E07C5}" srcOrd="1" destOrd="0" presId="urn:microsoft.com/office/officeart/2005/8/layout/pyramid2"/>
    <dgm:cxn modelId="{3BE8ABFF-203B-43B8-A155-0823C4BAEF90}" type="presParOf" srcId="{86EB002F-2468-41F9-8AA5-8E839E119244}" destId="{2F9B5464-6CD4-4D44-B7AA-16178294857E}" srcOrd="2" destOrd="0" presId="urn:microsoft.com/office/officeart/2005/8/layout/pyramid2"/>
    <dgm:cxn modelId="{1C5E3C4E-39E5-40E1-A070-33FD05FA6331}" type="presParOf" srcId="{86EB002F-2468-41F9-8AA5-8E839E119244}" destId="{4D705008-ADBA-4B46-9939-C98C366FC0E1}" srcOrd="3" destOrd="0" presId="urn:microsoft.com/office/officeart/2005/8/layout/pyramid2"/>
    <dgm:cxn modelId="{0261A963-6B8E-4075-B2B3-0E8E1302C2DA}" type="presParOf" srcId="{86EB002F-2468-41F9-8AA5-8E839E119244}" destId="{1AC82C5B-861A-49A2-B238-33B89CA4F374}" srcOrd="4" destOrd="0" presId="urn:microsoft.com/office/officeart/2005/8/layout/pyramid2"/>
    <dgm:cxn modelId="{35589D9A-ACEE-4B24-9F5A-150190DA5716}" type="presParOf" srcId="{86EB002F-2468-41F9-8AA5-8E839E119244}" destId="{3C123C73-2418-40E1-94DB-F6F3C3D50100}" srcOrd="5" destOrd="0" presId="urn:microsoft.com/office/officeart/2005/8/layout/pyramid2"/>
    <dgm:cxn modelId="{0DE4E522-D2B8-4F02-B29B-51D313A4D2B3}" type="presParOf" srcId="{86EB002F-2468-41F9-8AA5-8E839E119244}" destId="{AFD235E8-4D03-4D1F-8387-A5F479BE3859}" srcOrd="6" destOrd="0" presId="urn:microsoft.com/office/officeart/2005/8/layout/pyramid2"/>
    <dgm:cxn modelId="{56257654-3F3A-4C88-BE0D-8A8AD60515A9}" type="presParOf" srcId="{86EB002F-2468-41F9-8AA5-8E839E119244}" destId="{F42D3357-727D-4DE7-A7DD-5BBFC002EC9E}" srcOrd="7" destOrd="0" presId="urn:microsoft.com/office/officeart/2005/8/layout/pyramid2"/>
    <dgm:cxn modelId="{4C0DF742-E9C6-449F-868F-F3EAAD699E1E}" type="presParOf" srcId="{86EB002F-2468-41F9-8AA5-8E839E119244}" destId="{A69E311C-197B-4C26-ADD2-CA8D903E7044}" srcOrd="8" destOrd="0" presId="urn:microsoft.com/office/officeart/2005/8/layout/pyramid2"/>
    <dgm:cxn modelId="{4E81CF07-2457-4296-97EF-3A43D7E04C1F}" type="presParOf" srcId="{86EB002F-2468-41F9-8AA5-8E839E119244}" destId="{60FA4FBF-54C5-420F-8CC0-726CC4749854}" srcOrd="9" destOrd="0" presId="urn:microsoft.com/office/officeart/2005/8/layout/pyramid2"/>
    <dgm:cxn modelId="{A07A5297-763A-47B3-BEA2-373CAC276423}" type="presParOf" srcId="{86EB002F-2468-41F9-8AA5-8E839E119244}" destId="{4C541240-258B-4EFE-BE63-7AFA749D8900}" srcOrd="10" destOrd="0" presId="urn:microsoft.com/office/officeart/2005/8/layout/pyramid2"/>
    <dgm:cxn modelId="{31B6F2DF-9C08-40E3-9ADE-6C295A310931}" type="presParOf" srcId="{86EB002F-2468-41F9-8AA5-8E839E119244}" destId="{8E3DAA2F-8188-4825-A60A-08ABAD16B67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8C0FF-1650-4EF8-9AC5-47F5F98AE136}">
      <dsp:nvSpPr>
        <dsp:cNvPr id="0" name=""/>
        <dsp:cNvSpPr/>
      </dsp:nvSpPr>
      <dsp:spPr>
        <a:xfrm>
          <a:off x="0" y="0"/>
          <a:ext cx="3318565" cy="5832475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EE813-AF5D-428F-BFB2-4C8C473D9F1C}">
      <dsp:nvSpPr>
        <dsp:cNvPr id="0" name=""/>
        <dsp:cNvSpPr/>
      </dsp:nvSpPr>
      <dsp:spPr>
        <a:xfrm>
          <a:off x="1659282" y="586380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iauKai"/>
              <a:ea typeface="BiauKai"/>
              <a:cs typeface="BiauKai"/>
            </a:rPr>
            <a:t>  </a:t>
          </a:r>
          <a:r>
            <a:rPr lang="el-GR" sz="2400" kern="1200" dirty="0" smtClean="0">
              <a:latin typeface="BiauKai"/>
              <a:ea typeface="BiauKai"/>
              <a:cs typeface="BiauKai"/>
            </a:rPr>
            <a:t>β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胡蘿蔔素的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36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(1)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620079"/>
        <a:ext cx="2089669" cy="622930"/>
      </dsp:txXfrm>
    </dsp:sp>
    <dsp:sp modelId="{2F9B5464-6CD4-4D44-B7AA-16178294857E}">
      <dsp:nvSpPr>
        <dsp:cNvPr id="0" name=""/>
        <dsp:cNvSpPr/>
      </dsp:nvSpPr>
      <dsp:spPr>
        <a:xfrm>
          <a:off x="1659282" y="1362999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BiauKai"/>
              <a:ea typeface="BiauKai"/>
              <a:cs typeface="BiauKai"/>
            </a:rPr>
            <a:t>硫辛酸的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75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  (2)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1396698"/>
        <a:ext cx="2089669" cy="622930"/>
      </dsp:txXfrm>
    </dsp:sp>
    <dsp:sp modelId="{1AC82C5B-861A-49A2-B238-33B89CA4F374}">
      <dsp:nvSpPr>
        <dsp:cNvPr id="0" name=""/>
        <dsp:cNvSpPr/>
      </dsp:nvSpPr>
      <dsp:spPr>
        <a:xfrm>
          <a:off x="1659282" y="2139618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BiauKai"/>
              <a:ea typeface="BiauKai"/>
              <a:cs typeface="BiauKai"/>
            </a:rPr>
            <a:t>維生素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E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550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  (1)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2173317"/>
        <a:ext cx="2089669" cy="622930"/>
      </dsp:txXfrm>
    </dsp:sp>
    <dsp:sp modelId="{AFD235E8-4D03-4D1F-8387-A5F479BE3859}">
      <dsp:nvSpPr>
        <dsp:cNvPr id="0" name=""/>
        <dsp:cNvSpPr/>
      </dsp:nvSpPr>
      <dsp:spPr>
        <a:xfrm>
          <a:off x="1659282" y="2916237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BiauKai"/>
              <a:ea typeface="BiauKai"/>
              <a:cs typeface="BiauKai"/>
            </a:rPr>
            <a:t>綠茶的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560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  (2)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2949936"/>
        <a:ext cx="2089669" cy="622930"/>
      </dsp:txXfrm>
    </dsp:sp>
    <dsp:sp modelId="{A69E311C-197B-4C26-ADD2-CA8D903E7044}">
      <dsp:nvSpPr>
        <dsp:cNvPr id="0" name=""/>
        <dsp:cNvSpPr/>
      </dsp:nvSpPr>
      <dsp:spPr>
        <a:xfrm>
          <a:off x="1659282" y="3692856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iauKai"/>
              <a:ea typeface="BiauKai"/>
              <a:cs typeface="BiauKai"/>
            </a:rPr>
            <a:t>CoQ10 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794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 (2)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3726555"/>
        <a:ext cx="2089669" cy="622930"/>
      </dsp:txXfrm>
    </dsp:sp>
    <dsp:sp modelId="{4C541240-258B-4EFE-BE63-7AFA749D8900}">
      <dsp:nvSpPr>
        <dsp:cNvPr id="0" name=""/>
        <dsp:cNvSpPr/>
      </dsp:nvSpPr>
      <dsp:spPr>
        <a:xfrm>
          <a:off x="1659282" y="4469475"/>
          <a:ext cx="2157067" cy="690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BiauKai"/>
              <a:ea typeface="BiauKai"/>
              <a:cs typeface="BiauKai"/>
            </a:rPr>
            <a:t>維生素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C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的</a:t>
          </a:r>
          <a:r>
            <a:rPr lang="en-US" altLang="zh-TW" sz="2400" kern="1200" dirty="0" smtClean="0">
              <a:latin typeface="BiauKai"/>
              <a:ea typeface="BiauKai"/>
              <a:cs typeface="BiauKai"/>
            </a:rPr>
            <a:t>6000</a:t>
          </a:r>
          <a:r>
            <a:rPr lang="zh-TW" altLang="en-US" sz="2400" kern="1200" dirty="0" smtClean="0">
              <a:latin typeface="BiauKai"/>
              <a:ea typeface="BiauKai"/>
              <a:cs typeface="BiauKai"/>
            </a:rPr>
            <a:t>倍</a:t>
          </a:r>
          <a:r>
            <a:rPr lang="en-US" sz="2400" kern="1200" dirty="0" smtClean="0">
              <a:latin typeface="BiauKai"/>
              <a:ea typeface="BiauKai"/>
              <a:cs typeface="BiauKai"/>
            </a:rPr>
            <a:t>  (2)</a:t>
          </a:r>
          <a:endParaRPr lang="en-US" sz="2400" kern="1200" dirty="0">
            <a:latin typeface="BiauKai"/>
            <a:ea typeface="BiauKai"/>
            <a:cs typeface="BiauKai"/>
          </a:endParaRPr>
        </a:p>
      </dsp:txBody>
      <dsp:txXfrm>
        <a:off x="1692981" y="4503174"/>
        <a:ext cx="2089669" cy="62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CC6ED7-098C-42D2-9CBF-4E6223EA6888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D02E9F-DC1C-4E50-8663-242B4AC6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090B5-B5CB-42D6-BC8B-A0FCDD2500A7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ED9F6-9E68-4709-B36B-D74F9EAB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能穿過血腦障壁</a:t>
            </a:r>
            <a:r>
              <a:rPr lang="en-US" altLang="zh-TW" dirty="0" smtClean="0"/>
              <a:t>(BBB) </a:t>
            </a:r>
            <a:r>
              <a:rPr lang="zh-TW" altLang="en-US" smtClean="0"/>
              <a:t>與視網膜，可提供腦部、神經系統與眼睛抗氧化的功效。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AstaREAL</a:t>
            </a:r>
            <a:r>
              <a:rPr lang="en-US" dirty="0" smtClean="0"/>
              <a:t>® is the most studied brand of </a:t>
            </a:r>
            <a:r>
              <a:rPr lang="en-US" dirty="0" err="1" smtClean="0"/>
              <a:t>astaxanthin</a:t>
            </a:r>
            <a:r>
              <a:rPr lang="en-US" dirty="0" smtClean="0"/>
              <a:t> in the world</a:t>
            </a:r>
          </a:p>
          <a:p>
            <a:pPr lvl="2">
              <a:buSzPct val="70000"/>
              <a:buFont typeface="Calibri" pitchFamily="34" charset="0"/>
              <a:buChar char="‒"/>
            </a:pPr>
            <a:r>
              <a:rPr lang="en-US" dirty="0" smtClean="0"/>
              <a:t>Over 50 Clinical Studies</a:t>
            </a:r>
          </a:p>
          <a:p>
            <a:pPr lvl="2">
              <a:buSzPct val="70000"/>
              <a:buFont typeface="Calibri" pitchFamily="34" charset="0"/>
              <a:buChar char="‒"/>
            </a:pPr>
            <a:r>
              <a:rPr lang="en-US" dirty="0" smtClean="0"/>
              <a:t>7 Registered Patents, 3 Patents Pending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AstaREAL</a:t>
            </a:r>
            <a:r>
              <a:rPr lang="en-US" altLang="zh-TW" dirty="0" smtClean="0"/>
              <a:t>® </a:t>
            </a:r>
            <a:r>
              <a:rPr lang="zh-TW" altLang="en-US" dirty="0" smtClean="0"/>
              <a:t>蝦紅素專利</a:t>
            </a:r>
          </a:p>
          <a:p>
            <a:r>
              <a:rPr lang="en-US" altLang="zh-TW" dirty="0" smtClean="0"/>
              <a:t>No. 6,245,818  </a:t>
            </a:r>
            <a:r>
              <a:rPr lang="zh-TW" altLang="en-US" dirty="0" smtClean="0"/>
              <a:t>肌肉及持久力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增加身體耐力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減少肌肉傷害</a:t>
            </a:r>
          </a:p>
          <a:p>
            <a:r>
              <a:rPr lang="en-US" altLang="zh-TW" dirty="0" smtClean="0"/>
              <a:t>No. 6,262,316  </a:t>
            </a:r>
            <a:r>
              <a:rPr lang="zh-TW" altLang="en-US" dirty="0" smtClean="0"/>
              <a:t>腸道健康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減少感染</a:t>
            </a:r>
            <a:r>
              <a:rPr lang="en-US" altLang="zh-TW" dirty="0" smtClean="0"/>
              <a:t>/</a:t>
            </a:r>
            <a:r>
              <a:rPr lang="zh-TW" altLang="en-US" dirty="0" smtClean="0"/>
              <a:t>因幽門螺旋菌引起的發炎</a:t>
            </a:r>
          </a:p>
          <a:p>
            <a:r>
              <a:rPr lang="en-US" altLang="zh-TW" dirty="0" smtClean="0"/>
              <a:t>No. 6,335,015 </a:t>
            </a:r>
            <a:r>
              <a:rPr lang="zh-TW" altLang="en-US" dirty="0" smtClean="0"/>
              <a:t>乳腺炎</a:t>
            </a:r>
            <a:r>
              <a:rPr lang="en-US" altLang="zh-TW" dirty="0" smtClean="0"/>
              <a:t>-</a:t>
            </a:r>
            <a:r>
              <a:rPr lang="zh-TW" altLang="en-US" dirty="0" smtClean="0"/>
              <a:t>乳腺炎之預防性治療</a:t>
            </a:r>
          </a:p>
          <a:p>
            <a:r>
              <a:rPr lang="en-US" altLang="zh-TW" dirty="0" smtClean="0"/>
              <a:t>No. 6,410,602 </a:t>
            </a:r>
            <a:r>
              <a:rPr lang="zh-TW" altLang="en-US" dirty="0" smtClean="0"/>
              <a:t>生育能力</a:t>
            </a:r>
            <a:r>
              <a:rPr lang="en-US" altLang="zh-TW" dirty="0" smtClean="0"/>
              <a:t>-</a:t>
            </a:r>
            <a:r>
              <a:rPr lang="zh-TW" altLang="en-US" dirty="0" smtClean="0"/>
              <a:t>增加及改善精液品質</a:t>
            </a:r>
          </a:p>
          <a:p>
            <a:r>
              <a:rPr lang="en-US" altLang="zh-TW" dirty="0" smtClean="0"/>
              <a:t>No. 6,773,708 </a:t>
            </a:r>
            <a:r>
              <a:rPr lang="zh-TW" altLang="en-US" dirty="0" smtClean="0"/>
              <a:t>免疫系統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免疫調節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自體免疫能力，慢性病毒及細菌感染</a:t>
            </a:r>
          </a:p>
          <a:p>
            <a:r>
              <a:rPr lang="en-US" altLang="zh-TW" dirty="0" smtClean="0"/>
              <a:t>No. 6,923,967 </a:t>
            </a:r>
            <a:r>
              <a:rPr lang="zh-TW" altLang="en-US" dirty="0" smtClean="0"/>
              <a:t>消化不良</a:t>
            </a:r>
            <a:r>
              <a:rPr lang="en-US" altLang="zh-TW" dirty="0" smtClean="0"/>
              <a:t>- </a:t>
            </a:r>
            <a:r>
              <a:rPr lang="zh-TW" altLang="en-US" dirty="0" smtClean="0"/>
              <a:t>緩解消化不良症狀</a:t>
            </a:r>
          </a:p>
          <a:p>
            <a:r>
              <a:rPr lang="en-US" altLang="zh-TW" dirty="0" smtClean="0"/>
              <a:t>No. 7,078,040 </a:t>
            </a:r>
            <a:r>
              <a:rPr lang="zh-TW" altLang="en-US" dirty="0" smtClean="0"/>
              <a:t>抗發炎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調節細胞因子</a:t>
            </a:r>
          </a:p>
          <a:p>
            <a:r>
              <a:rPr lang="en-US" altLang="zh-TW" dirty="0" smtClean="0"/>
              <a:t>Patent Pending </a:t>
            </a:r>
            <a:r>
              <a:rPr lang="zh-TW" altLang="en-US" dirty="0" smtClean="0"/>
              <a:t>眼睛疲勞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減少眼睛疲勞</a:t>
            </a:r>
            <a:r>
              <a:rPr lang="en-US" altLang="zh-TW" dirty="0" smtClean="0"/>
              <a:t>/ </a:t>
            </a:r>
            <a:r>
              <a:rPr lang="zh-TW" altLang="en-US" dirty="0" smtClean="0"/>
              <a:t>改善視力</a:t>
            </a:r>
          </a:p>
          <a:p>
            <a:r>
              <a:rPr lang="en-US" altLang="zh-TW" dirty="0" smtClean="0"/>
              <a:t>Patent Pending </a:t>
            </a:r>
            <a:r>
              <a:rPr lang="zh-TW" altLang="en-US" dirty="0" smtClean="0"/>
              <a:t>心血管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減少血管傷害</a:t>
            </a:r>
          </a:p>
          <a:p>
            <a:r>
              <a:rPr lang="en-US" altLang="zh-TW" dirty="0" smtClean="0"/>
              <a:t>Patent Pending </a:t>
            </a:r>
            <a:r>
              <a:rPr lang="zh-TW" altLang="en-US" dirty="0" smtClean="0"/>
              <a:t>糖尿病腎病</a:t>
            </a:r>
            <a:r>
              <a:rPr lang="en-US" altLang="zh-TW" dirty="0" smtClean="0"/>
              <a:t>-</a:t>
            </a:r>
            <a:r>
              <a:rPr lang="zh-TW" altLang="en-US" dirty="0" smtClean="0"/>
              <a:t>調節基因表現，抑制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心血管健康</a:t>
            </a:r>
          </a:p>
          <a:p>
            <a:r>
              <a:rPr lang="zh-TW" altLang="en-US" dirty="0" smtClean="0"/>
              <a:t>幫助降低血中三酸甘油酯，增加</a:t>
            </a:r>
            <a:r>
              <a:rPr lang="en-US" altLang="zh-TW" dirty="0" smtClean="0"/>
              <a:t>HDL</a:t>
            </a:r>
            <a:r>
              <a:rPr lang="zh-TW" altLang="en-US" dirty="0" smtClean="0"/>
              <a:t>膽固醇的量</a:t>
            </a:r>
            <a:r>
              <a:rPr lang="en-US" altLang="zh-TW" dirty="0" smtClean="0"/>
              <a:t>(Yoshida H et al., Atherosclerosis. 2010; 209(2):520-3. )</a:t>
            </a:r>
          </a:p>
          <a:p>
            <a:r>
              <a:rPr lang="zh-TW" altLang="en-US" dirty="0" smtClean="0"/>
              <a:t>可抑制</a:t>
            </a:r>
            <a:r>
              <a:rPr lang="en-US" altLang="zh-TW" dirty="0" smtClean="0"/>
              <a:t>LDL</a:t>
            </a:r>
            <a:r>
              <a:rPr lang="zh-TW" altLang="en-US" dirty="0" smtClean="0"/>
              <a:t>膽固醇的氧化</a:t>
            </a:r>
            <a:r>
              <a:rPr lang="en-US" altLang="zh-TW" dirty="0" smtClean="0"/>
              <a:t>(Iwamoto et al., Journal of Atherosclerosis Thrombosis 2000; 7(4):216-22)</a:t>
            </a:r>
          </a:p>
          <a:p>
            <a:r>
              <a:rPr lang="zh-TW" altLang="en-US" dirty="0" smtClean="0"/>
              <a:t>可減少血管發炎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Kishimoto</a:t>
            </a:r>
            <a:r>
              <a:rPr lang="en-US" altLang="zh-TW" dirty="0" smtClean="0"/>
              <a:t> et </a:t>
            </a:r>
            <a:r>
              <a:rPr lang="en-US" altLang="zh-TW" dirty="0" err="1" smtClean="0"/>
              <a:t>al.,European</a:t>
            </a:r>
            <a:r>
              <a:rPr lang="en-US" altLang="zh-TW" dirty="0" smtClean="0"/>
              <a:t> Journal of Nutrition 2009; 49(2):17-26)</a:t>
            </a:r>
          </a:p>
          <a:p>
            <a:r>
              <a:rPr lang="zh-TW" altLang="en-US" dirty="0" smtClean="0"/>
              <a:t>改善微血管血流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Nagaki</a:t>
            </a:r>
            <a:r>
              <a:rPr lang="en-US" altLang="zh-TW" dirty="0" smtClean="0"/>
              <a:t> et al.,  Journal of Clinical Therapeutics and Medicines 2005; 21(4):421-429).</a:t>
            </a:r>
          </a:p>
          <a:p>
            <a:r>
              <a:rPr lang="zh-TW" altLang="en-US" dirty="0" smtClean="0"/>
              <a:t>幫助維持正常血壓</a:t>
            </a:r>
            <a:r>
              <a:rPr lang="en-US" altLang="zh-TW" dirty="0" smtClean="0"/>
              <a:t>(Matsuyama et al., Japanese Journal of </a:t>
            </a:r>
            <a:r>
              <a:rPr lang="en-US" altLang="zh-TW" dirty="0" err="1" smtClean="0"/>
              <a:t>Coplementary</a:t>
            </a:r>
            <a:r>
              <a:rPr lang="en-US" altLang="zh-TW" dirty="0" smtClean="0"/>
              <a:t> and Alternative </a:t>
            </a:r>
            <a:r>
              <a:rPr lang="en-US" altLang="zh-TW" dirty="0" err="1" smtClean="0"/>
              <a:t>Emdicine</a:t>
            </a:r>
            <a:r>
              <a:rPr lang="en-US" altLang="zh-TW" dirty="0" smtClean="0"/>
              <a:t> 2010; (7):43-50).</a:t>
            </a:r>
          </a:p>
          <a:p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b="1" dirty="0" smtClean="0">
                <a:latin typeface="Times New Roman"/>
                <a:ea typeface="標楷體"/>
              </a:rPr>
              <a:t>眼睛健康～手機族的救星～</a:t>
            </a:r>
            <a:endParaRPr lang="en-US" altLang="zh-TW" sz="2400" b="1" dirty="0" smtClean="0">
              <a:latin typeface="Times New Roman"/>
              <a:ea typeface="標楷體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zh-TW" altLang="en-US" sz="2400" dirty="0" smtClean="0">
                <a:latin typeface="Times New Roman"/>
                <a:ea typeface="標楷體"/>
              </a:rPr>
              <a:t>減少眼睛疲勞</a:t>
            </a:r>
            <a:r>
              <a:rPr lang="en-US" altLang="zh-TW" sz="1200" i="1" dirty="0" smtClean="0">
                <a:latin typeface="Times New Roman"/>
                <a:ea typeface="標楷體"/>
              </a:rPr>
              <a:t>(</a:t>
            </a:r>
            <a:r>
              <a:rPr lang="en-US" altLang="zh-TW" sz="1200" i="1" dirty="0" err="1" smtClean="0">
                <a:latin typeface="Times New Roman"/>
                <a:ea typeface="標楷體"/>
              </a:rPr>
              <a:t>Nagaki</a:t>
            </a:r>
            <a:r>
              <a:rPr lang="en-US" altLang="zh-TW" sz="1200" i="1" dirty="0" smtClean="0">
                <a:latin typeface="Times New Roman"/>
                <a:ea typeface="標楷體"/>
              </a:rPr>
              <a:t> Y et al., J. </a:t>
            </a:r>
            <a:r>
              <a:rPr lang="en-US" altLang="zh-TW" sz="1200" i="1" dirty="0" err="1" smtClean="0">
                <a:latin typeface="Times New Roman"/>
                <a:ea typeface="標楷體"/>
              </a:rPr>
              <a:t>Trad</a:t>
            </a:r>
            <a:r>
              <a:rPr lang="en-US" altLang="zh-TW" sz="1200" i="1" dirty="0" smtClean="0">
                <a:latin typeface="Times New Roman"/>
                <a:ea typeface="標楷體"/>
              </a:rPr>
              <a:t>. Med.2002:,19(5):170-173.)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zh-TW" altLang="en-US" sz="2400" dirty="0" smtClean="0">
                <a:latin typeface="Times New Roman"/>
                <a:ea typeface="標楷體"/>
              </a:rPr>
              <a:t>可延緩老花眼的進行</a:t>
            </a:r>
            <a:r>
              <a:rPr lang="en-US" altLang="zh-TW" sz="1200" i="1" dirty="0" smtClean="0">
                <a:latin typeface="Times New Roman"/>
                <a:ea typeface="標楷體"/>
              </a:rPr>
              <a:t>(</a:t>
            </a:r>
            <a:r>
              <a:rPr lang="en-US" altLang="zh-TW" sz="1200" i="1" dirty="0" err="1" smtClean="0">
                <a:latin typeface="Times New Roman"/>
                <a:ea typeface="標楷體"/>
              </a:rPr>
              <a:t>Kajita</a:t>
            </a:r>
            <a:r>
              <a:rPr lang="en-US" altLang="zh-TW" sz="1200" i="1" dirty="0" smtClean="0">
                <a:latin typeface="Times New Roman"/>
                <a:ea typeface="標楷體"/>
              </a:rPr>
              <a:t> M., Medical Consultation &amp; New Remedies,2009: 46(3)</a:t>
            </a:r>
            <a:r>
              <a:rPr lang="zh-TW" altLang="en-US" sz="1200" i="1" dirty="0" smtClean="0">
                <a:latin typeface="Times New Roman"/>
                <a:ea typeface="標楷體"/>
              </a:rPr>
              <a:t>）</a:t>
            </a:r>
            <a:endParaRPr lang="en-US" altLang="zh-TW" sz="2400" i="1" dirty="0" smtClean="0">
              <a:latin typeface="Times New Roman"/>
              <a:ea typeface="標楷體"/>
            </a:endParaRPr>
          </a:p>
          <a:p>
            <a:endParaRPr lang="en-US" altLang="zh-TW" dirty="0" smtClean="0"/>
          </a:p>
          <a:p>
            <a:r>
              <a:rPr lang="zh-TW" altLang="en-US" sz="2400" dirty="0" smtClean="0">
                <a:latin typeface="Times New Roman"/>
                <a:ea typeface="標楷體"/>
              </a:rPr>
              <a:t>皮膚健康</a:t>
            </a:r>
            <a:endParaRPr lang="en-US" altLang="zh-TW" sz="2400" dirty="0" smtClean="0">
              <a:latin typeface="Times New Roman"/>
              <a:ea typeface="標楷體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400" dirty="0" smtClean="0">
                <a:latin typeface="Times New Roman"/>
                <a:ea typeface="標楷體"/>
              </a:rPr>
              <a:t>可抵禦紫外線對皮膚的傷害</a:t>
            </a:r>
            <a:r>
              <a:rPr lang="en-US" altLang="zh-TW" sz="1200" i="1" dirty="0" smtClean="0">
                <a:latin typeface="Times New Roman"/>
                <a:ea typeface="標楷體"/>
              </a:rPr>
              <a:t>(Lyons &amp; O‘Brien et al., Journal of Derma. Sci., 2002: 30(1):73-84.)</a:t>
            </a:r>
            <a:r>
              <a:rPr lang="zh-TW" altLang="en-US" sz="2400" dirty="0" smtClean="0">
                <a:latin typeface="Times New Roman"/>
                <a:ea typeface="標楷體"/>
              </a:rPr>
              <a:t>，在日本稱為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/>
                <a:ea typeface="標楷體"/>
              </a:rPr>
              <a:t>吃的洋傘</a:t>
            </a:r>
            <a:r>
              <a:rPr lang="zh-TW" altLang="en-US" sz="2400" dirty="0" smtClean="0">
                <a:latin typeface="Times New Roman"/>
                <a:ea typeface="標楷體"/>
              </a:rPr>
              <a:t>。</a:t>
            </a:r>
            <a:endParaRPr lang="en-US" altLang="zh-TW" sz="2400" dirty="0" smtClean="0">
              <a:latin typeface="Times New Roman"/>
              <a:ea typeface="標楷體"/>
            </a:endParaRPr>
          </a:p>
          <a:p>
            <a:pPr marL="457200" indent="-457200">
              <a:buFont typeface="Arial"/>
              <a:buChar char="•"/>
            </a:pPr>
            <a:endParaRPr lang="en-US" altLang="zh-TW" sz="1200" dirty="0" smtClean="0">
              <a:latin typeface="Times New Roman"/>
              <a:ea typeface="標楷體"/>
            </a:endParaRPr>
          </a:p>
          <a:p>
            <a:pPr marL="457200" indent="-457200">
              <a:buFont typeface="Arial"/>
              <a:buChar char="•"/>
            </a:pPr>
            <a:r>
              <a:rPr lang="zh-TW" altLang="en-US" sz="2400" dirty="0" smtClean="0">
                <a:latin typeface="Times New Roman"/>
                <a:ea typeface="標楷體"/>
              </a:rPr>
              <a:t>研究發現，補充蝦紅素四周後，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/>
                <a:ea typeface="標楷體"/>
              </a:rPr>
              <a:t>臉頰及眼部周含水量顯著增加，細紋顯著減少</a:t>
            </a:r>
            <a:r>
              <a:rPr lang="en-US" altLang="zh-TW" sz="1200" i="1" dirty="0" smtClean="0">
                <a:latin typeface="Times New Roman"/>
                <a:ea typeface="標楷體"/>
              </a:rPr>
              <a:t>(Yamashita et al., Food Style 2002: 21, 6(6):112-117.)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誰需要服用蝦紅素？</a:t>
            </a:r>
            <a:endParaRPr lang="en-US" altLang="zh-TW" dirty="0" smtClean="0"/>
          </a:p>
          <a:p>
            <a:r>
              <a:rPr lang="zh-TW" altLang="en-US" dirty="0" smtClean="0"/>
              <a:t>四十歲以上</a:t>
            </a:r>
          </a:p>
          <a:p>
            <a:r>
              <a:rPr lang="zh-TW" altLang="en-US" dirty="0" smtClean="0"/>
              <a:t>吸煙者</a:t>
            </a:r>
          </a:p>
          <a:p>
            <a:r>
              <a:rPr lang="zh-TW" altLang="en-US" dirty="0" smtClean="0"/>
              <a:t>想增加肌肉耐力者</a:t>
            </a:r>
          </a:p>
          <a:p>
            <a:r>
              <a:rPr lang="zh-TW" altLang="en-US" dirty="0" smtClean="0"/>
              <a:t>糖尿病患者</a:t>
            </a:r>
          </a:p>
          <a:p>
            <a:r>
              <a:rPr lang="zh-TW" altLang="en-US" dirty="0" smtClean="0"/>
              <a:t>與年齡及老化相關的問題：</a:t>
            </a:r>
          </a:p>
          <a:p>
            <a:r>
              <a:rPr lang="zh-TW" altLang="en-US" dirty="0" smtClean="0"/>
              <a:t>視力的保健	</a:t>
            </a:r>
          </a:p>
          <a:p>
            <a:r>
              <a:rPr lang="zh-TW" altLang="en-US" dirty="0" smtClean="0"/>
              <a:t>心血管的保健；維持 </a:t>
            </a:r>
            <a:r>
              <a:rPr lang="en-US" altLang="zh-TW" dirty="0" smtClean="0"/>
              <a:t>LDL </a:t>
            </a:r>
            <a:r>
              <a:rPr lang="zh-TW" altLang="en-US" dirty="0" smtClean="0"/>
              <a:t>正常的代謝</a:t>
            </a:r>
          </a:p>
          <a:p>
            <a:r>
              <a:rPr lang="zh-TW" altLang="en-US" dirty="0" smtClean="0"/>
              <a:t>皮膚保健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4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2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2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32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7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7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2453-23FE-4D36-896B-BB0C467636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2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5E4D-2E71-4840-8B0D-5041E35ABB2D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1ABE-FC74-5B49-B37D-897F45162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336040"/>
            <a:ext cx="9144000" cy="2362200"/>
          </a:xfrm>
          <a:prstGeom prst="roundRect">
            <a:avLst/>
          </a:prstGeom>
          <a:solidFill>
            <a:srgbClr val="BB656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2961" y="2994659"/>
            <a:ext cx="7360920" cy="87471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n>
                  <a:noFill/>
                </a:ln>
              </a:rPr>
              <a:t>PRIME</a:t>
            </a:r>
            <a:r>
              <a:rPr lang="en-US" sz="3600" baseline="30000" dirty="0" smtClean="0">
                <a:ln>
                  <a:noFill/>
                </a:ln>
              </a:rPr>
              <a:t>TM</a:t>
            </a:r>
            <a:r>
              <a:rPr lang="en-US" sz="3600" dirty="0" smtClean="0">
                <a:ln>
                  <a:noFill/>
                </a:ln>
              </a:rPr>
              <a:t> red algae extract</a:t>
            </a:r>
            <a:endParaRPr lang="en-US" sz="3600" dirty="0">
              <a:ln>
                <a:noFill/>
              </a:ln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1521" y="2158832"/>
            <a:ext cx="5676439" cy="109728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紅藻</a:t>
            </a:r>
            <a:r>
              <a:rPr lang="zh-TW" altLang="en-US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精華膠囊</a:t>
            </a:r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食品</a:t>
            </a:r>
            <a:endParaRPr lang="en-US" altLang="zh-TW" sz="5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12782"/>
            <a:ext cx="1524000" cy="64451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38200" y="6019800"/>
            <a:ext cx="6400800" cy="609641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baseline="30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2013 </a:t>
            </a:r>
            <a:r>
              <a:rPr lang="zh-CN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美安臺灣公司版權所有</a:t>
            </a:r>
            <a:endParaRPr lang="en-US" altLang="zh-CN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zh-TW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45" y="2779712"/>
            <a:ext cx="295086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7713663" y="5430837"/>
            <a:ext cx="1714500" cy="1139825"/>
          </a:xfrm>
          <a:prstGeom prst="triangle">
            <a:avLst>
              <a:gd name="adj" fmla="val 50953"/>
            </a:avLst>
          </a:prstGeom>
          <a:solidFill>
            <a:srgbClr val="C9686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29061" y="3589737"/>
            <a:ext cx="5989320" cy="874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A74D46"/>
                </a:solidFill>
                <a:latin typeface="標楷體" pitchFamily="65" charset="-120"/>
                <a:ea typeface="標楷體" pitchFamily="65" charset="-120"/>
              </a:rPr>
              <a:t>含蝦紅</a:t>
            </a:r>
            <a:r>
              <a:rPr lang="zh-TW" altLang="en-US" sz="3600" b="1" dirty="0" smtClean="0">
                <a:solidFill>
                  <a:srgbClr val="A74D46"/>
                </a:solidFill>
                <a:latin typeface="標楷體" pitchFamily="65" charset="-120"/>
                <a:ea typeface="標楷體" pitchFamily="65" charset="-120"/>
              </a:rPr>
              <a:t>素</a:t>
            </a:r>
            <a:r>
              <a:rPr lang="en-US" altLang="zh-TW" sz="3600" b="1" dirty="0" smtClean="0">
                <a:solidFill>
                  <a:srgbClr val="A74D4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b="1" dirty="0" err="1" smtClean="0">
                <a:solidFill>
                  <a:srgbClr val="A74D46"/>
                </a:solidFill>
                <a:latin typeface="+mn-lt"/>
                <a:ea typeface="標楷體" pitchFamily="65" charset="-120"/>
              </a:rPr>
              <a:t>Astaxanthin</a:t>
            </a:r>
            <a:r>
              <a:rPr lang="en-US" altLang="zh-TW" sz="3600" b="1" dirty="0" smtClean="0">
                <a:solidFill>
                  <a:srgbClr val="A74D46"/>
                </a:solidFill>
                <a:latin typeface="+mn-lt"/>
                <a:ea typeface="標楷體" pitchFamily="65" charset="-120"/>
              </a:rPr>
              <a:t>)</a:t>
            </a:r>
            <a:endParaRPr lang="en-US" sz="3600" b="1" dirty="0">
              <a:solidFill>
                <a:srgbClr val="A74D46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3" name="Picture 12" descr="PrimeAntiAgingNutraceuticalsLogo_07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5"/>
          <a:stretch/>
        </p:blipFill>
        <p:spPr>
          <a:xfrm>
            <a:off x="701040" y="1347428"/>
            <a:ext cx="3627120" cy="7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929217" y="1414732"/>
            <a:ext cx="9804400" cy="5210355"/>
          </a:xfrm>
          <a:prstGeom prst="roundRect">
            <a:avLst/>
          </a:prstGeom>
          <a:solidFill>
            <a:srgbClr val="BB6560">
              <a:alpha val="6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" y="1602724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BiauKai"/>
                <a:ea typeface="BiauKai"/>
                <a:cs typeface="BiauKai"/>
              </a:rPr>
              <a:t>1938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年由諾貝爾獎得主 </a:t>
            </a:r>
            <a:r>
              <a:rPr lang="en-US" altLang="zh-TW" sz="2800" dirty="0">
                <a:latin typeface="BiauKai"/>
                <a:ea typeface="BiauKai"/>
                <a:cs typeface="BiauKai"/>
              </a:rPr>
              <a:t>Dr. Kuhn 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在龍蝦體內發現， </a:t>
            </a:r>
            <a:r>
              <a:rPr lang="en-US" altLang="zh-TW" sz="2800" dirty="0">
                <a:latin typeface="BiauKai"/>
                <a:ea typeface="BiauKai"/>
                <a:cs typeface="BiauKai"/>
              </a:rPr>
              <a:t>2000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年獲得美國 </a:t>
            </a:r>
            <a:r>
              <a:rPr lang="en-US" altLang="zh-TW" sz="2800" dirty="0">
                <a:latin typeface="BiauKai"/>
                <a:ea typeface="BiauKai"/>
                <a:cs typeface="BiauKai"/>
              </a:rPr>
              <a:t>FDA 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核可為膳食補充品。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BiauKai"/>
                <a:ea typeface="BiauKai"/>
                <a:cs typeface="BiauKai"/>
              </a:rPr>
              <a:t>蝦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紅</a:t>
            </a:r>
            <a:r>
              <a:rPr lang="zh-TW" altLang="en-US" sz="2800" dirty="0" smtClean="0">
                <a:latin typeface="BiauKai"/>
                <a:ea typeface="BiauKai"/>
                <a:cs typeface="BiauKai"/>
              </a:rPr>
              <a:t>素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是</a:t>
            </a:r>
            <a:r>
              <a:rPr lang="zh-TW" altLang="en-US" sz="2800" dirty="0" smtClean="0">
                <a:latin typeface="BiauKai"/>
                <a:ea typeface="BiauKai"/>
                <a:cs typeface="BiauKai"/>
              </a:rPr>
              <a:t>一種</a:t>
            </a:r>
            <a:r>
              <a:rPr lang="zh-TW" altLang="en-US" sz="2800" dirty="0">
                <a:latin typeface="BiauKai"/>
                <a:ea typeface="BiauKai"/>
                <a:cs typeface="BiauKai"/>
              </a:rPr>
              <a:t>紅色色素，存在於鮭魚，蝦殼，蟹殼中，可使鮭魚、蟹類、磷蝦、與龍蝦有紅色的</a:t>
            </a:r>
            <a:r>
              <a:rPr lang="zh-TW" altLang="en-US" sz="2800" dirty="0" smtClean="0">
                <a:latin typeface="BiauKai"/>
                <a:ea typeface="BiauKai"/>
                <a:cs typeface="BiauKai"/>
              </a:rPr>
              <a:t>色澤。</a:t>
            </a:r>
            <a:r>
              <a:rPr lang="zh-TW" altLang="en-US" sz="2800" dirty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屬於</a:t>
            </a:r>
            <a:r>
              <a:rPr lang="en-US" altLang="zh-TW" sz="2800" dirty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β</a:t>
            </a:r>
            <a:r>
              <a:rPr lang="zh-TW" altLang="en-US" sz="2800" dirty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胡蘿蔔素家族的一員</a:t>
            </a:r>
            <a:r>
              <a:rPr lang="zh-TW" altLang="en-US" sz="2800" dirty="0" smtClean="0">
                <a:latin typeface="BiauKai"/>
                <a:ea typeface="BiauKai"/>
                <a:cs typeface="BiauKai"/>
              </a:rPr>
              <a:t>。</a:t>
            </a:r>
            <a:endParaRPr lang="en-US" altLang="zh-TW" sz="2800" dirty="0" smtClean="0">
              <a:latin typeface="BiauKai"/>
              <a:ea typeface="BiauKai"/>
              <a:cs typeface="BiauKai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BiauKai"/>
                <a:ea typeface="BiauKai"/>
                <a:cs typeface="BiauKai"/>
              </a:rPr>
              <a:t>雖然蝦紅素廣泛存在於蝦蟹魚類上，但動物體內並無法合成蝦紅素，</a:t>
            </a:r>
            <a:r>
              <a:rPr lang="zh-TW" altLang="en-US" sz="2800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只有植物及藻類才有能力製造。動物則是藉由攝食含蝦紅素植物而得。</a:t>
            </a:r>
            <a:endParaRPr lang="en-US" altLang="zh-TW" sz="2800" dirty="0" smtClean="0">
              <a:solidFill>
                <a:srgbClr val="0000FF"/>
              </a:solidFill>
              <a:latin typeface="BiauKai"/>
              <a:ea typeface="BiauKai"/>
              <a:cs typeface="BiauKai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BiauKai"/>
                <a:ea typeface="BiauKai"/>
                <a:cs typeface="BiauKai"/>
              </a:rPr>
              <a:t>研究發現，</a:t>
            </a:r>
            <a:r>
              <a:rPr lang="zh-TW" altLang="en-US" sz="2800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蝦紅素</a:t>
            </a:r>
            <a:r>
              <a:rPr lang="zh-TW" altLang="en-US" sz="2800" dirty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是</a:t>
            </a:r>
            <a:r>
              <a:rPr lang="zh-TW" altLang="en-US" sz="2800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一種優異的</a:t>
            </a:r>
            <a:r>
              <a:rPr lang="zh-TW" altLang="en-US" sz="2800" dirty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抗氧化</a:t>
            </a:r>
            <a:r>
              <a:rPr lang="zh-TW" altLang="en-US" sz="2800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成分。</a:t>
            </a:r>
            <a:endParaRPr lang="en-US" altLang="zh-TW" sz="2800" dirty="0" smtClean="0">
              <a:solidFill>
                <a:srgbClr val="0000FF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4"/>
          <p:cNvSpPr/>
          <p:nvPr/>
        </p:nvSpPr>
        <p:spPr>
          <a:xfrm>
            <a:off x="-225521" y="871502"/>
            <a:ext cx="9614330" cy="279906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82880" y="112220"/>
            <a:ext cx="850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什麼是蝦紅素</a:t>
            </a:r>
            <a:r>
              <a:rPr lang="en-US" altLang="zh-TW" sz="4400" b="1" dirty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(</a:t>
            </a:r>
            <a:r>
              <a:rPr lang="en-US" altLang="zh-TW" sz="4400" b="1" dirty="0" err="1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Astaxanthin</a:t>
            </a:r>
            <a:r>
              <a:rPr lang="en-US" altLang="zh-TW" sz="44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)?</a:t>
            </a:r>
            <a:endParaRPr lang="en-US" altLang="zh-TW" sz="4400" b="1" dirty="0">
              <a:solidFill>
                <a:srgbClr val="3B3739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4093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939800" y="1612900"/>
            <a:ext cx="9804400" cy="4610100"/>
          </a:xfrm>
          <a:prstGeom prst="roundRect">
            <a:avLst/>
          </a:prstGeom>
          <a:solidFill>
            <a:srgbClr val="BB6560">
              <a:alpha val="6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25521" y="871502"/>
            <a:ext cx="9614330" cy="279906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112220"/>
            <a:ext cx="850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優異</a:t>
            </a:r>
            <a:r>
              <a:rPr lang="zh-TW" altLang="en-US" sz="44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的抗氧化成分</a:t>
            </a:r>
            <a:r>
              <a:rPr lang="en-US" altLang="zh-TW" sz="4400" b="1" dirty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~</a:t>
            </a:r>
            <a:r>
              <a:rPr lang="zh-TW" altLang="en-US" sz="44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蝦紅素</a:t>
            </a:r>
            <a:r>
              <a:rPr lang="en-US" altLang="zh-TW" sz="4400" b="1" dirty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~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5786" y="1871236"/>
            <a:ext cx="52188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BiauKai"/>
              </a:rPr>
              <a:t>研究顯示，蝦紅素是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BiauKai"/>
            </a:endParaRPr>
          </a:p>
          <a:p>
            <a:pPr>
              <a:spcBef>
                <a:spcPts val="1200"/>
              </a:spcBef>
            </a:pPr>
            <a:r>
              <a:rPr lang="en-US" altLang="zh-TW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	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優異的抗氧化成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分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BiauKai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BiauKai"/>
              </a:rPr>
              <a:t>因此被稱為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超強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維生素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zh-TW" altLang="zh-TW" sz="3600" dirty="0">
                <a:latin typeface="標楷體" pitchFamily="65" charset="-120"/>
                <a:ea typeface="標楷體" pitchFamily="65" charset="-120"/>
                <a:cs typeface="BiauKai"/>
              </a:rPr>
              <a:t>幫助維持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  <a:cs typeface="BiauKai"/>
              </a:rPr>
              <a:t>健康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  <a:cs typeface="BiauKai"/>
            </a:endParaRPr>
          </a:p>
          <a:p>
            <a:pPr marL="457200" indent="-457200">
              <a:spcBef>
                <a:spcPts val="1200"/>
              </a:spcBef>
              <a:buFont typeface="Arial"/>
              <a:buChar char="•"/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  <a:cs typeface="BiauKai"/>
              </a:rPr>
              <a:t>幫助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  <a:cs typeface="BiauKai"/>
              </a:rPr>
              <a:t>擁有健康、明亮的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  <a:cs typeface="BiauKai"/>
              </a:rPr>
              <a:t>視野</a:t>
            </a:r>
            <a:endParaRPr lang="en-US" sz="3600" dirty="0"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5889020"/>
              </p:ext>
            </p:extLst>
          </p:nvPr>
        </p:nvGraphicFramePr>
        <p:xfrm>
          <a:off x="58036" y="565511"/>
          <a:ext cx="381635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59080" y="6186249"/>
            <a:ext cx="9067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  <a:ea typeface="ＭＳ Ｐゴシック" pitchFamily="34" charset="-128"/>
                <a:cs typeface="Arial" charset="0"/>
              </a:rPr>
              <a:t>1.  Shimizu et al., Carotenoids as singlet oxygen quenchers in marine organisms, </a:t>
            </a:r>
            <a:r>
              <a:rPr lang="en-US" sz="1400" i="1" dirty="0">
                <a:latin typeface="Calibri" pitchFamily="34" charset="0"/>
                <a:ea typeface="ＭＳ Ｐゴシック" pitchFamily="34" charset="-128"/>
                <a:cs typeface="Arial" charset="0"/>
              </a:rPr>
              <a:t>Fisheries Science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Arial" charset="0"/>
              </a:rPr>
              <a:t>, 62, 134-137 (1996).</a:t>
            </a:r>
          </a:p>
          <a:p>
            <a:r>
              <a:rPr lang="en-US" sz="1400" dirty="0">
                <a:latin typeface="Calibri" pitchFamily="34" charset="0"/>
                <a:ea typeface="ＭＳ Ｐゴシック" pitchFamily="34" charset="-128"/>
                <a:cs typeface="Arial" charset="0"/>
              </a:rPr>
              <a:t>2.  Nishida et al., Quenching Activities of Common Hydrophilic and Lipophilic Antioxidants against Singlet Oxygen Using </a:t>
            </a:r>
            <a:r>
              <a:rPr lang="en-US" sz="1400" dirty="0" err="1">
                <a:latin typeface="Calibri" pitchFamily="34" charset="0"/>
                <a:ea typeface="ＭＳ Ｐゴシック" pitchFamily="34" charset="-128"/>
                <a:cs typeface="Arial" charset="0"/>
              </a:rPr>
              <a:t>Chemiluminescence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Arial" charset="0"/>
              </a:rPr>
              <a:t> Detection System, </a:t>
            </a:r>
            <a:r>
              <a:rPr lang="en-US" sz="1400" i="1" dirty="0">
                <a:latin typeface="Calibri" pitchFamily="34" charset="0"/>
                <a:ea typeface="ＭＳ Ｐゴシック" pitchFamily="34" charset="-128"/>
                <a:cs typeface="Arial" charset="0"/>
              </a:rPr>
              <a:t>Carotenoid Science.,</a:t>
            </a:r>
            <a:r>
              <a:rPr lang="en-US" sz="1400" dirty="0">
                <a:latin typeface="Calibri" pitchFamily="34" charset="0"/>
                <a:ea typeface="ＭＳ Ｐゴシック" pitchFamily="34" charset="-128"/>
                <a:cs typeface="Arial" charset="0"/>
              </a:rPr>
              <a:t>Vol.11:16-20. (2007)</a:t>
            </a:r>
          </a:p>
        </p:txBody>
      </p:sp>
    </p:spTree>
    <p:extLst>
      <p:ext uri="{BB962C8B-B14F-4D97-AF65-F5344CB8AC3E}">
        <p14:creationId xmlns:p14="http://schemas.microsoft.com/office/powerpoint/2010/main" val="197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5521" y="1093481"/>
            <a:ext cx="9614330" cy="335703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5521" y="0"/>
            <a:ext cx="9614330" cy="1093481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506" name="Rectangle 2"/>
          <p:cNvSpPr>
            <a:spLocks noChangeArrowheads="1"/>
          </p:cNvSpPr>
          <p:nvPr/>
        </p:nvSpPr>
        <p:spPr bwMode="auto">
          <a:xfrm>
            <a:off x="107950" y="260350"/>
            <a:ext cx="889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26" y="1497661"/>
            <a:ext cx="8241048" cy="52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096000" y="37338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rgbClr val="990000"/>
              </a:solidFill>
              <a:latin typeface="Verdana" pitchFamily="-84" charset="0"/>
            </a:endParaRPr>
          </a:p>
          <a:p>
            <a:endParaRPr lang="en-US" sz="2000" b="1" dirty="0">
              <a:solidFill>
                <a:srgbClr val="990000"/>
              </a:solidFill>
              <a:latin typeface="Verdana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123188"/>
            <a:ext cx="8893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/>
                <a:cs typeface="Times New Roman"/>
              </a:rPr>
              <a:t>AstaREAL</a:t>
            </a:r>
            <a:r>
              <a:rPr lang="en-US" sz="4400" b="1" baseline="30000" dirty="0" smtClean="0">
                <a:latin typeface="Times New Roman"/>
                <a:cs typeface="Times New Roman"/>
              </a:rPr>
              <a:t>®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蝦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BiauKai"/>
              </a:rPr>
              <a:t>紅素</a:t>
            </a:r>
            <a:endParaRPr lang="en-US" altLang="zh-TW" sz="4400" b="1" dirty="0">
              <a:latin typeface="標楷體" pitchFamily="65" charset="-120"/>
              <a:ea typeface="標楷體" pitchFamily="65" charset="-120"/>
              <a:cs typeface="BiauKai"/>
            </a:endParaRPr>
          </a:p>
          <a:p>
            <a:pPr algn="ctr"/>
            <a:endParaRPr lang="en-US" sz="4400" b="1" dirty="0" smtClean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6380069"/>
            <a:ext cx="575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AstaREAL</a:t>
            </a:r>
            <a:r>
              <a:rPr lang="zh-TW" altLang="en-US" dirty="0"/>
              <a:t>是</a:t>
            </a:r>
            <a:r>
              <a:rPr lang="en-US" dirty="0" smtClean="0"/>
              <a:t>Fuji Chemical </a:t>
            </a:r>
            <a:r>
              <a:rPr lang="en-US" dirty="0"/>
              <a:t>Industry Co</a:t>
            </a:r>
            <a:r>
              <a:rPr lang="en-US" dirty="0" smtClean="0"/>
              <a:t>. </a:t>
            </a:r>
            <a:r>
              <a:rPr lang="en-US" altLang="zh-TW" dirty="0" smtClean="0"/>
              <a:t>Ltd</a:t>
            </a:r>
            <a:r>
              <a:rPr lang="en-US" altLang="zh-TW" dirty="0"/>
              <a:t>.</a:t>
            </a:r>
            <a:r>
              <a:rPr lang="zh-TW" altLang="en-US" dirty="0"/>
              <a:t>的註冊商標。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81674"/>
            <a:ext cx="8229600" cy="5851525"/>
          </a:xfrm>
        </p:spPr>
        <p:txBody>
          <a:bodyPr/>
          <a:lstStyle/>
          <a:p>
            <a:endParaRPr lang="en-US" altLang="zh-TW" dirty="0" smtClean="0">
              <a:latin typeface="Times New Roman"/>
              <a:ea typeface="標楷體"/>
            </a:endParaRPr>
          </a:p>
          <a:p>
            <a:endParaRPr lang="en-US" altLang="zh-TW" dirty="0">
              <a:latin typeface="Times New Roman"/>
              <a:ea typeface="標楷體"/>
            </a:endParaRPr>
          </a:p>
          <a:p>
            <a:r>
              <a:rPr lang="en-US" altLang="zh-TW" dirty="0" err="1">
                <a:latin typeface="Times New Roman"/>
                <a:ea typeface="標楷體"/>
              </a:rPr>
              <a:t>AstaREAL</a:t>
            </a:r>
            <a:r>
              <a:rPr lang="en-US" altLang="zh-TW" baseline="30000" dirty="0">
                <a:latin typeface="Times New Roman"/>
                <a:ea typeface="標楷體"/>
              </a:rPr>
              <a:t>®</a:t>
            </a:r>
            <a:r>
              <a:rPr lang="zh-TW" altLang="en-US" dirty="0" smtClean="0">
                <a:latin typeface="Times New Roman"/>
                <a:ea typeface="標楷體"/>
              </a:rPr>
              <a:t>蝦紅素，乃是由瑞典先進設備所培育的</a:t>
            </a:r>
            <a:r>
              <a:rPr lang="zh-TW" altLang="en-US" dirty="0" smtClean="0">
                <a:solidFill>
                  <a:srgbClr val="0000FF"/>
                </a:solidFill>
                <a:latin typeface="Times New Roman"/>
                <a:ea typeface="標楷體"/>
              </a:rPr>
              <a:t>紅藻中萃取出。</a:t>
            </a:r>
            <a:endParaRPr lang="en-US" altLang="zh-TW" dirty="0" smtClean="0">
              <a:solidFill>
                <a:srgbClr val="0000FF"/>
              </a:solidFill>
              <a:latin typeface="Times New Roman"/>
              <a:ea typeface="標楷體"/>
            </a:endParaRPr>
          </a:p>
          <a:p>
            <a:r>
              <a:rPr lang="zh-TW" altLang="en-US" dirty="0" smtClean="0">
                <a:latin typeface="Times New Roman"/>
                <a:ea typeface="標楷體"/>
              </a:rPr>
              <a:t>市售大部分蝦紅素製品是利用湖，人工池塘去養殖蝦紅素，可能導致品質的汙染與不穩定。</a:t>
            </a:r>
            <a:endParaRPr lang="en-US" altLang="zh-TW" dirty="0" smtClean="0">
              <a:latin typeface="Times New Roman"/>
              <a:ea typeface="標楷體"/>
            </a:endParaRPr>
          </a:p>
          <a:p>
            <a:r>
              <a:rPr lang="en-US" altLang="zh-TW" dirty="0" err="1" smtClean="0">
                <a:latin typeface="Times New Roman"/>
                <a:ea typeface="標楷體"/>
              </a:rPr>
              <a:t>AstaREAL</a:t>
            </a:r>
            <a:r>
              <a:rPr lang="zh-TW" altLang="en-US" dirty="0" smtClean="0">
                <a:latin typeface="Times New Roman"/>
                <a:ea typeface="標楷體"/>
              </a:rPr>
              <a:t>使用</a:t>
            </a:r>
            <a:r>
              <a:rPr lang="zh-TW" altLang="en-US" dirty="0">
                <a:latin typeface="Times New Roman"/>
                <a:ea typeface="標楷體"/>
              </a:rPr>
              <a:t>先進室內養殖法及萃取法</a:t>
            </a:r>
            <a:r>
              <a:rPr lang="zh-TW" altLang="en-US" dirty="0" smtClean="0">
                <a:latin typeface="Times New Roman"/>
                <a:ea typeface="標楷體"/>
              </a:rPr>
              <a:t>，在</a:t>
            </a:r>
            <a:r>
              <a:rPr lang="zh-TW" altLang="en-US" dirty="0">
                <a:latin typeface="Times New Roman"/>
                <a:ea typeface="標楷體"/>
              </a:rPr>
              <a:t>純淨、無菌的環境中製造出天然的蝦</a:t>
            </a:r>
            <a:r>
              <a:rPr lang="zh-TW" altLang="en-US" dirty="0" smtClean="0">
                <a:latin typeface="Times New Roman"/>
                <a:ea typeface="標楷體"/>
              </a:rPr>
              <a:t>紅素，品質</a:t>
            </a:r>
            <a:r>
              <a:rPr lang="zh-TW" altLang="en-US" dirty="0">
                <a:latin typeface="Times New Roman"/>
                <a:ea typeface="標楷體"/>
              </a:rPr>
              <a:t>良好，穩定度</a:t>
            </a:r>
            <a:r>
              <a:rPr lang="zh-TW" altLang="en-US" dirty="0" smtClean="0">
                <a:latin typeface="Times New Roman"/>
                <a:ea typeface="標楷體"/>
              </a:rPr>
              <a:t>高。</a:t>
            </a:r>
            <a:endParaRPr lang="en-US" altLang="zh-TW" dirty="0" smtClean="0">
              <a:latin typeface="Times New Roman"/>
              <a:ea typeface="標楷體"/>
            </a:endParaRPr>
          </a:p>
          <a:p>
            <a:endParaRPr lang="zh-TW" altLang="en-US" dirty="0">
              <a:latin typeface="Times New Roman"/>
              <a:ea typeface="標楷體"/>
            </a:endParaRPr>
          </a:p>
          <a:p>
            <a:endParaRPr lang="en-US" altLang="zh-TW" dirty="0" smtClean="0">
              <a:latin typeface="Times New Roman"/>
              <a:ea typeface="標楷體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-225521" y="-1"/>
            <a:ext cx="9614330" cy="911352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-225521" y="911351"/>
            <a:ext cx="9614330" cy="319755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9902" y="7095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AstaREAL</a:t>
            </a:r>
            <a:r>
              <a:rPr lang="en-US" sz="4400" b="1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®</a:t>
            </a:r>
            <a:r>
              <a:rPr lang="zh-TW" altLang="en-US" sz="4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蝦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BiauKai"/>
              </a:rPr>
              <a:t>紅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素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~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品質佳</a:t>
            </a:r>
            <a:endParaRPr 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FFFFFF"/>
                </a:solidFill>
                <a:latin typeface="Times New Roman" pitchFamily="18" charset="0"/>
              </a:rPr>
              <a:t>AstaReal</a:t>
            </a:r>
            <a:r>
              <a:rPr lang="en-US" altLang="zh-TW" baseline="30000" dirty="0">
                <a:solidFill>
                  <a:srgbClr val="FFFFFF"/>
                </a:solidFill>
                <a:latin typeface="Times New Roman" pitchFamily="18" charset="0"/>
              </a:rPr>
              <a:t>®</a:t>
            </a:r>
            <a:r>
              <a:rPr lang="zh-TW" altLang="en-US" dirty="0">
                <a:solidFill>
                  <a:srgbClr val="FFFFFF"/>
                </a:solidFill>
              </a:rPr>
              <a:t>蝦紅素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4062"/>
            <a:ext cx="8514272" cy="3731157"/>
          </a:xfrm>
        </p:spPr>
        <p:txBody>
          <a:bodyPr>
            <a:noAutofit/>
          </a:bodyPr>
          <a:lstStyle/>
          <a:p>
            <a:r>
              <a:rPr lang="en-US" altLang="zh-TW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AstaReal</a:t>
            </a:r>
            <a:r>
              <a:rPr lang="en-US" altLang="zh-TW" baseline="30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是世界上有關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蝦紅素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研究最多的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品牌之一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研究超過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項已註冊專利，另有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個專利正在申請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年獲得美國食品藥物管理局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GRAS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安全性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認證（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Generally Recognized as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Safe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7848600" y="6281738"/>
            <a:ext cx="12954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-225521" y="-1"/>
            <a:ext cx="9614330" cy="911352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-225521" y="911351"/>
            <a:ext cx="9614330" cy="319755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99902" y="7095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AstaREAL</a:t>
            </a:r>
            <a:r>
              <a:rPr lang="en-US" sz="4400" b="1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®</a:t>
            </a:r>
            <a:r>
              <a:rPr lang="zh-TW" altLang="en-US" sz="4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蝦</a:t>
            </a:r>
            <a:r>
              <a:rPr lang="zh-TW" altLang="en-US" sz="4400" b="1" dirty="0">
                <a:latin typeface="標楷體" pitchFamily="65" charset="-120"/>
                <a:ea typeface="標楷體" pitchFamily="65" charset="-120"/>
                <a:cs typeface="BiauKai"/>
              </a:rPr>
              <a:t>紅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素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~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  <a:cs typeface="BiauKai"/>
              </a:rPr>
              <a:t>安全佳</a:t>
            </a:r>
            <a:endParaRPr 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0337" y="5927795"/>
            <a:ext cx="771252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/>
              <a:t>專利號碼</a:t>
            </a:r>
            <a:r>
              <a:rPr lang="en-US" altLang="zh-TW" sz="2000" dirty="0"/>
              <a:t>: </a:t>
            </a:r>
            <a:r>
              <a:rPr lang="en-US" altLang="zh-TW" sz="2000" dirty="0" smtClean="0"/>
              <a:t> No</a:t>
            </a:r>
            <a:r>
              <a:rPr lang="en-US" altLang="zh-TW" sz="2000" dirty="0"/>
              <a:t>. 6,245,818 ,  No. 6,262,316, No. 6,335,015, No. 6,410,602, 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                 No</a:t>
            </a:r>
            <a:r>
              <a:rPr lang="en-US" altLang="zh-TW" sz="2000" dirty="0"/>
              <a:t>. 6,773,708, No. 6,923,967, No. 7,078,040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41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5521" y="-1"/>
            <a:ext cx="9614330" cy="911352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5521" y="911351"/>
            <a:ext cx="9614330" cy="319755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O.R.A.C. (Oxygen Radical Absorbance Capacity)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3" y="1526339"/>
            <a:ext cx="7809606" cy="47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/>
          <p:nvPr/>
        </p:nvSpPr>
        <p:spPr>
          <a:xfrm>
            <a:off x="327144" y="169477"/>
            <a:ext cx="850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err="1">
                <a:solidFill>
                  <a:srgbClr val="3B3739"/>
                </a:solidFill>
                <a:latin typeface="BiauKai"/>
                <a:ea typeface="BiauKai"/>
                <a:cs typeface="BiauKai"/>
              </a:rPr>
              <a:t>AstaREAL</a:t>
            </a:r>
            <a:r>
              <a:rPr lang="en-US" altLang="zh-TW" sz="3600" b="1" baseline="30000" dirty="0" smtClean="0">
                <a:solidFill>
                  <a:srgbClr val="3B3739"/>
                </a:solidFill>
                <a:latin typeface="BiauKai"/>
                <a:ea typeface="BiauKai"/>
                <a:cs typeface="BiauKai"/>
              </a:rPr>
              <a:t>®</a:t>
            </a:r>
            <a:r>
              <a:rPr lang="zh-TW" altLang="en-US" sz="36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蝦紅素的好</a:t>
            </a:r>
            <a:r>
              <a:rPr lang="en-US" altLang="zh-TW" sz="36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~</a:t>
            </a:r>
            <a:r>
              <a:rPr lang="zh-TW" altLang="en-US" sz="36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數字</a:t>
            </a:r>
            <a:r>
              <a:rPr lang="zh-TW" altLang="en-US" sz="3600" b="1" dirty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會</a:t>
            </a:r>
            <a:r>
              <a:rPr lang="zh-TW" altLang="en-US" sz="3600" b="1" dirty="0" smtClean="0">
                <a:solidFill>
                  <a:srgbClr val="3B3739"/>
                </a:solidFill>
                <a:latin typeface="標楷體" pitchFamily="65" charset="-120"/>
                <a:ea typeface="標楷體" pitchFamily="65" charset="-120"/>
                <a:cs typeface="BiauKai"/>
              </a:rPr>
              <a:t>說話</a:t>
            </a:r>
            <a:endParaRPr lang="en-US" altLang="zh-TW" sz="3600" b="1" dirty="0">
              <a:solidFill>
                <a:srgbClr val="3B3739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7145" y="1526339"/>
            <a:ext cx="56078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與其他超級食物的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ORAC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值比較</a:t>
            </a:r>
            <a:endParaRPr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88855" y="6073972"/>
            <a:ext cx="1327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AstaREAL</a:t>
            </a:r>
            <a:r>
              <a:rPr lang="en-US" altLang="zh-TW" dirty="0"/>
              <a:t>®</a:t>
            </a:r>
          </a:p>
          <a:p>
            <a:r>
              <a:rPr lang="zh-TW" altLang="en-US" dirty="0"/>
              <a:t>蝦紅素</a:t>
            </a:r>
          </a:p>
        </p:txBody>
      </p:sp>
    </p:spTree>
    <p:extLst>
      <p:ext uri="{BB962C8B-B14F-4D97-AF65-F5344CB8AC3E}">
        <p14:creationId xmlns:p14="http://schemas.microsoft.com/office/powerpoint/2010/main" val="3445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6844" y="1413323"/>
            <a:ext cx="8125065" cy="515137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/>
                <a:ea typeface="標楷體"/>
              </a:rPr>
              <a:t>每</a:t>
            </a:r>
            <a:r>
              <a:rPr lang="zh-TW" altLang="en-US" dirty="0">
                <a:latin typeface="Times New Roman"/>
                <a:ea typeface="標楷體"/>
              </a:rPr>
              <a:t>粒提供</a:t>
            </a:r>
            <a:r>
              <a:rPr lang="en-US" altLang="zh-TW" dirty="0">
                <a:latin typeface="Times New Roman"/>
                <a:ea typeface="標楷體"/>
              </a:rPr>
              <a:t>6</a:t>
            </a:r>
            <a:r>
              <a:rPr lang="zh-TW" altLang="en-US" dirty="0" smtClean="0">
                <a:latin typeface="Times New Roman"/>
                <a:ea typeface="標楷體"/>
              </a:rPr>
              <a:t>毫克的</a:t>
            </a:r>
            <a:r>
              <a:rPr lang="en-US" altLang="zh-TW" dirty="0" err="1">
                <a:latin typeface="Times New Roman"/>
                <a:ea typeface="標楷體"/>
              </a:rPr>
              <a:t>AstaREAL</a:t>
            </a:r>
            <a:r>
              <a:rPr lang="en-US" altLang="zh-TW" baseline="30000" dirty="0" smtClean="0">
                <a:latin typeface="Times New Roman"/>
                <a:ea typeface="標楷體"/>
              </a:rPr>
              <a:t>®</a:t>
            </a:r>
            <a:r>
              <a:rPr lang="zh-TW" altLang="en-US" dirty="0" smtClean="0">
                <a:latin typeface="Times New Roman"/>
                <a:ea typeface="標楷體"/>
              </a:rPr>
              <a:t>蝦</a:t>
            </a:r>
            <a:r>
              <a:rPr lang="zh-TW" altLang="en-US" dirty="0">
                <a:latin typeface="Times New Roman"/>
                <a:ea typeface="標楷體"/>
              </a:rPr>
              <a:t>紅</a:t>
            </a:r>
            <a:r>
              <a:rPr lang="zh-TW" altLang="en-US" dirty="0" smtClean="0">
                <a:latin typeface="Times New Roman"/>
                <a:ea typeface="標楷體"/>
              </a:rPr>
              <a:t>素，</a:t>
            </a:r>
            <a:r>
              <a:rPr lang="zh-TW" altLang="en-US" dirty="0">
                <a:latin typeface="Times New Roman"/>
                <a:ea typeface="標楷體"/>
              </a:rPr>
              <a:t>由先進設備所培育的紅藻中萃取</a:t>
            </a:r>
            <a:r>
              <a:rPr lang="zh-TW" altLang="en-US" dirty="0" smtClean="0">
                <a:latin typeface="Times New Roman"/>
                <a:ea typeface="標楷體"/>
              </a:rPr>
              <a:t>出來，</a:t>
            </a:r>
            <a:r>
              <a:rPr lang="zh-TW" altLang="en-US" dirty="0">
                <a:latin typeface="Times New Roman"/>
                <a:ea typeface="標楷體"/>
              </a:rPr>
              <a:t>有最高級的品管與生產</a:t>
            </a:r>
            <a:r>
              <a:rPr lang="zh-TW" altLang="en-US" dirty="0" smtClean="0">
                <a:latin typeface="Times New Roman"/>
                <a:ea typeface="標楷體"/>
              </a:rPr>
              <a:t>一致性</a:t>
            </a:r>
            <a:endParaRPr lang="zh-TW" altLang="en-US" dirty="0">
              <a:latin typeface="Times New Roman"/>
              <a:ea typeface="標楷體"/>
            </a:endParaRPr>
          </a:p>
          <a:p>
            <a:r>
              <a:rPr lang="zh-TW" altLang="en-US" dirty="0" smtClean="0">
                <a:latin typeface="Times New Roman"/>
                <a:ea typeface="標楷體"/>
              </a:rPr>
              <a:t>蝦</a:t>
            </a:r>
            <a:r>
              <a:rPr lang="zh-TW" altLang="en-US" dirty="0">
                <a:latin typeface="Times New Roman"/>
                <a:ea typeface="標楷體"/>
              </a:rPr>
              <a:t>紅素</a:t>
            </a:r>
            <a:r>
              <a:rPr lang="zh-TW" altLang="en-US" dirty="0" smtClean="0">
                <a:latin typeface="Times New Roman"/>
                <a:ea typeface="標楷體"/>
              </a:rPr>
              <a:t>，</a:t>
            </a:r>
            <a:r>
              <a:rPr lang="zh-TW" altLang="en-US" dirty="0">
                <a:latin typeface="Times New Roman"/>
                <a:ea typeface="標楷體"/>
              </a:rPr>
              <a:t>是</a:t>
            </a:r>
            <a:r>
              <a:rPr lang="zh-TW" altLang="en-US" dirty="0" smtClean="0">
                <a:latin typeface="Times New Roman"/>
                <a:ea typeface="標楷體"/>
              </a:rPr>
              <a:t>含有</a:t>
            </a:r>
            <a:r>
              <a:rPr lang="zh-TW" altLang="en-US" dirty="0">
                <a:latin typeface="Times New Roman"/>
                <a:ea typeface="標楷體"/>
              </a:rPr>
              <a:t>獨特長鏈結構的類胡蘿蔔素</a:t>
            </a:r>
            <a:r>
              <a:rPr lang="zh-TW" altLang="en-US" dirty="0" smtClean="0">
                <a:latin typeface="Times New Roman"/>
                <a:ea typeface="標楷體"/>
              </a:rPr>
              <a:t>，也是一種優異</a:t>
            </a:r>
            <a:r>
              <a:rPr lang="zh-TW" altLang="en-US" dirty="0">
                <a:latin typeface="Times New Roman"/>
                <a:ea typeface="標楷體"/>
              </a:rPr>
              <a:t>的</a:t>
            </a:r>
            <a:r>
              <a:rPr lang="zh-TW" altLang="en-US" dirty="0" smtClean="0">
                <a:latin typeface="Times New Roman"/>
                <a:ea typeface="標楷體"/>
              </a:rPr>
              <a:t>抗</a:t>
            </a:r>
            <a:r>
              <a:rPr lang="zh-TW" altLang="en-US" dirty="0">
                <a:latin typeface="Times New Roman"/>
                <a:ea typeface="標楷體"/>
              </a:rPr>
              <a:t>氧化</a:t>
            </a:r>
            <a:r>
              <a:rPr lang="zh-TW" altLang="en-US" dirty="0" smtClean="0">
                <a:latin typeface="Times New Roman"/>
                <a:ea typeface="標楷體"/>
              </a:rPr>
              <a:t>成分</a:t>
            </a:r>
            <a:endParaRPr lang="en-US" altLang="zh-TW" dirty="0" smtClean="0">
              <a:latin typeface="Times New Roman"/>
              <a:ea typeface="標楷體"/>
            </a:endParaRPr>
          </a:p>
          <a:p>
            <a:r>
              <a:rPr lang="zh-TW" altLang="en-US" dirty="0" smtClean="0">
                <a:latin typeface="Times New Roman"/>
                <a:ea typeface="標楷體"/>
              </a:rPr>
              <a:t>新</a:t>
            </a:r>
            <a:r>
              <a:rPr lang="zh-TW" altLang="en-US" dirty="0">
                <a:latin typeface="Times New Roman"/>
                <a:ea typeface="標楷體"/>
              </a:rPr>
              <a:t>視</a:t>
            </a:r>
            <a:r>
              <a:rPr lang="zh-TW" altLang="en-US" dirty="0" smtClean="0">
                <a:latin typeface="Times New Roman"/>
                <a:ea typeface="標楷體"/>
              </a:rPr>
              <a:t>界、心感受</a:t>
            </a:r>
            <a:endParaRPr lang="en-US" altLang="zh-TW" dirty="0" smtClean="0">
              <a:latin typeface="Times New Roman"/>
              <a:ea typeface="標楷體"/>
            </a:endParaRPr>
          </a:p>
          <a:p>
            <a:pPr lvl="1"/>
            <a:r>
              <a:rPr lang="zh-TW" altLang="en-US" sz="3200" dirty="0" smtClean="0">
                <a:latin typeface="Times New Roman"/>
                <a:ea typeface="標楷體"/>
              </a:rPr>
              <a:t>幫助</a:t>
            </a:r>
            <a:r>
              <a:rPr lang="zh-TW" altLang="en-US" sz="3200" dirty="0">
                <a:latin typeface="Times New Roman"/>
                <a:ea typeface="標楷體"/>
              </a:rPr>
              <a:t>維持</a:t>
            </a:r>
            <a:r>
              <a:rPr lang="zh-TW" altLang="en-US" sz="3200" dirty="0" smtClean="0">
                <a:latin typeface="Times New Roman"/>
                <a:ea typeface="標楷體"/>
              </a:rPr>
              <a:t>健康</a:t>
            </a:r>
            <a:endParaRPr lang="en-US" altLang="zh-TW" sz="3200" dirty="0" smtClean="0">
              <a:latin typeface="Times New Roman"/>
              <a:ea typeface="標楷體"/>
            </a:endParaRPr>
          </a:p>
          <a:p>
            <a:pPr lvl="1"/>
            <a:r>
              <a:rPr lang="zh-TW" altLang="en-US" sz="3200" dirty="0" smtClean="0">
                <a:latin typeface="Times New Roman"/>
                <a:ea typeface="標楷體"/>
              </a:rPr>
              <a:t>幫助</a:t>
            </a:r>
            <a:r>
              <a:rPr lang="zh-TW" altLang="en-US" sz="3200" dirty="0">
                <a:latin typeface="Times New Roman"/>
                <a:ea typeface="標楷體"/>
              </a:rPr>
              <a:t>擁有健康、明亮的</a:t>
            </a:r>
            <a:r>
              <a:rPr lang="zh-TW" altLang="en-US" sz="3200" dirty="0" smtClean="0">
                <a:latin typeface="Times New Roman"/>
                <a:ea typeface="標楷體"/>
              </a:rPr>
              <a:t>視野</a:t>
            </a:r>
            <a:endParaRPr lang="en-US" altLang="zh-TW" sz="3200" dirty="0" smtClean="0">
              <a:latin typeface="Times New Roman"/>
              <a:ea typeface="標楷體"/>
            </a:endParaRPr>
          </a:p>
          <a:p>
            <a:r>
              <a:rPr lang="zh-TW" altLang="en-US" dirty="0" smtClean="0">
                <a:latin typeface="Times New Roman"/>
                <a:ea typeface="標楷體"/>
              </a:rPr>
              <a:t>對</a:t>
            </a:r>
            <a:r>
              <a:rPr lang="zh-TW" altLang="en-US" dirty="0">
                <a:latin typeface="Times New Roman"/>
                <a:ea typeface="標楷體"/>
              </a:rPr>
              <a:t>每個成人皆有益，更適合青壯年</a:t>
            </a:r>
            <a:r>
              <a:rPr lang="zh-TW" altLang="en-US" dirty="0" smtClean="0">
                <a:latin typeface="Times New Roman"/>
                <a:ea typeface="標楷體"/>
              </a:rPr>
              <a:t>人士</a:t>
            </a:r>
            <a:endParaRPr lang="en-US" altLang="zh-TW" dirty="0" smtClean="0">
              <a:latin typeface="Times New Roman"/>
              <a:ea typeface="標楷體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-225521" y="-1"/>
            <a:ext cx="9614330" cy="911352"/>
          </a:xfrm>
          <a:prstGeom prst="rect">
            <a:avLst/>
          </a:prstGeom>
          <a:solidFill>
            <a:srgbClr val="C968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-225521" y="911351"/>
            <a:ext cx="9614330" cy="319755"/>
          </a:xfrm>
          <a:prstGeom prst="rect">
            <a:avLst/>
          </a:prstGeom>
          <a:solidFill>
            <a:srgbClr val="3B37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9902" y="70954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PRIME</a:t>
            </a:r>
            <a:r>
              <a:rPr lang="en-US" altLang="zh-TW" sz="4400" b="1" baseline="30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TM</a:t>
            </a:r>
            <a:r>
              <a:rPr lang="zh-TW" altLang="en-US" sz="4400" b="1" baseline="30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 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紅藻</a:t>
            </a:r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精華膠囊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食品</a:t>
            </a:r>
            <a:endParaRPr 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87848" y="1379028"/>
            <a:ext cx="5854303" cy="10128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紅藻精華膠囊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食品</a:t>
            </a:r>
            <a:endParaRPr lang="en-US" altLang="zh-TW" sz="4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51572" y="2743200"/>
            <a:ext cx="5326856" cy="338852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産品代碼</a:t>
            </a:r>
            <a:r>
              <a:rPr lang="en-US" altLang="zh-TW" sz="2800" dirty="0">
                <a:solidFill>
                  <a:srgbClr val="000000"/>
                </a:solidFill>
              </a:rPr>
              <a:t>:	</a:t>
            </a:r>
            <a:r>
              <a:rPr lang="en-US" altLang="zh-TW" sz="2800" dirty="0" smtClean="0">
                <a:solidFill>
                  <a:srgbClr val="000000"/>
                </a:solidFill>
              </a:rPr>
              <a:t>T14500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容量</a:t>
            </a:r>
            <a:r>
              <a:rPr lang="en-US" altLang="zh-TW" sz="2800" dirty="0">
                <a:solidFill>
                  <a:srgbClr val="000000"/>
                </a:solidFill>
              </a:rPr>
              <a:t>: </a:t>
            </a:r>
            <a:r>
              <a:rPr lang="en-US" altLang="zh-TW" sz="2800" dirty="0" smtClean="0">
                <a:solidFill>
                  <a:srgbClr val="000000"/>
                </a:solidFill>
              </a:rPr>
              <a:t>30</a:t>
            </a:r>
            <a:r>
              <a:rPr lang="zh-TW" altLang="en-US" sz="2800" dirty="0" smtClean="0">
                <a:solidFill>
                  <a:srgbClr val="000000"/>
                </a:solidFill>
              </a:rPr>
              <a:t> 粒</a:t>
            </a:r>
            <a:endParaRPr lang="zh-TW" altLang="en-US" sz="2800" dirty="0">
              <a:solidFill>
                <a:srgbClr val="000000"/>
              </a:solidFill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份量</a:t>
            </a:r>
            <a:r>
              <a:rPr lang="en-US" altLang="zh-TW" sz="2800" dirty="0">
                <a:solidFill>
                  <a:srgbClr val="000000"/>
                </a:solidFill>
              </a:rPr>
              <a:t>: </a:t>
            </a:r>
            <a:r>
              <a:rPr lang="en-US" altLang="zh-TW" sz="2800" dirty="0" smtClean="0">
                <a:solidFill>
                  <a:srgbClr val="000000"/>
                </a:solidFill>
              </a:rPr>
              <a:t>30</a:t>
            </a:r>
            <a:r>
              <a:rPr lang="zh-TW" altLang="en-US" sz="2800" dirty="0" smtClean="0">
                <a:solidFill>
                  <a:srgbClr val="000000"/>
                </a:solidFill>
              </a:rPr>
              <a:t> 份</a:t>
            </a:r>
            <a:endParaRPr lang="zh-TW" altLang="en-US" sz="2800" dirty="0">
              <a:solidFill>
                <a:srgbClr val="000000"/>
              </a:solidFill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800" dirty="0"/>
              <a:t>超連鎖</a:t>
            </a:r>
            <a:r>
              <a:rPr lang="en-US" sz="2800" baseline="30000" dirty="0"/>
              <a:t>®</a:t>
            </a:r>
            <a:r>
              <a:rPr lang="zh-CN" altLang="en-US" sz="2800" dirty="0"/>
              <a:t>成本價</a:t>
            </a:r>
            <a:r>
              <a:rPr lang="en-US" altLang="zh-TW" sz="2800" dirty="0" smtClean="0">
                <a:solidFill>
                  <a:srgbClr val="000000"/>
                </a:solidFill>
              </a:rPr>
              <a:t>: </a:t>
            </a:r>
            <a:r>
              <a:rPr lang="en-US" altLang="zh-TW" sz="2800" dirty="0" smtClean="0">
                <a:solidFill>
                  <a:srgbClr val="000000"/>
                </a:solidFill>
              </a:rPr>
              <a:t>NT$1,120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建議零售價</a:t>
            </a:r>
            <a:r>
              <a:rPr lang="en-US" altLang="zh-TW" sz="2800" dirty="0">
                <a:solidFill>
                  <a:srgbClr val="000000"/>
                </a:solidFill>
              </a:rPr>
              <a:t>: </a:t>
            </a:r>
            <a:r>
              <a:rPr lang="en-US" altLang="zh-TW" sz="2800" dirty="0" smtClean="0">
                <a:solidFill>
                  <a:srgbClr val="000000"/>
                </a:solidFill>
              </a:rPr>
              <a:t>NT$1,565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marL="54864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zh-TW" sz="2800" dirty="0">
                <a:solidFill>
                  <a:srgbClr val="000000"/>
                </a:solidFill>
              </a:rPr>
              <a:t>BV: </a:t>
            </a:r>
            <a:r>
              <a:rPr lang="en-US" altLang="zh-TW" sz="2800" dirty="0" smtClean="0">
                <a:solidFill>
                  <a:srgbClr val="000000"/>
                </a:solidFill>
              </a:rPr>
              <a:t>23.50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" y="408151"/>
            <a:ext cx="36274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912"/>
            <a:ext cx="295086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8446</TotalTime>
  <Words>1379</Words>
  <Application>Microsoft Office PowerPoint</Application>
  <PresentationFormat>On-screen Show (4:3)</PresentationFormat>
  <Paragraphs>104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PRIMETM red algae extract</vt:lpstr>
      <vt:lpstr>PowerPoint Presentation</vt:lpstr>
      <vt:lpstr>PowerPoint Presentation</vt:lpstr>
      <vt:lpstr>PowerPoint Presentation</vt:lpstr>
      <vt:lpstr>PowerPoint Presentation</vt:lpstr>
      <vt:lpstr>AstaReal®蝦紅素</vt:lpstr>
      <vt:lpstr>PowerPoint Presentation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Layton</dc:creator>
  <cp:lastModifiedBy>Nancy Fang</cp:lastModifiedBy>
  <cp:revision>77</cp:revision>
  <cp:lastPrinted>2013-10-01T01:52:12Z</cp:lastPrinted>
  <dcterms:created xsi:type="dcterms:W3CDTF">2012-01-24T20:22:56Z</dcterms:created>
  <dcterms:modified xsi:type="dcterms:W3CDTF">2015-12-31T16:27:12Z</dcterms:modified>
</cp:coreProperties>
</file>